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Hedvig Letters Sans" charset="-122" pitchFamily="34"/>
      <p:regular r:id="rId20"/>
    </p:embeddedFont>
    <p:embeddedFont>
      <p:font typeface="Liter" charset="-122" pitchFamily="34"/>
      <p:regular r:id="rId21"/>
    </p:embeddedFont>
    <p:embeddedFont>
      <p:font typeface="MiSans" charset="-122" pitchFamily="3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d3350e24bcc475e3bc5376909d26582e2fe54e8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444" r="1444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5C6A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00050" y="381000"/>
            <a:ext cx="2466975" cy="381000"/>
          </a:xfrm>
          <a:custGeom>
            <a:avLst/>
            <a:gdLst/>
            <a:ahLst/>
            <a:cxnLst/>
            <a:rect l="l" t="t" r="r" b="b"/>
            <a:pathLst>
              <a:path w="2466975" h="381000">
                <a:moveTo>
                  <a:pt x="0" y="0"/>
                </a:moveTo>
                <a:lnTo>
                  <a:pt x="2466975" y="0"/>
                </a:lnTo>
                <a:lnTo>
                  <a:pt x="24669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005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4572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12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ARCHITECTURE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7823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8" name="Shape 5"/>
          <p:cNvSpPr/>
          <p:nvPr/>
        </p:nvSpPr>
        <p:spPr>
          <a:xfrm>
            <a:off x="10927556" y="514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Shape 6"/>
          <p:cNvSpPr/>
          <p:nvPr/>
        </p:nvSpPr>
        <p:spPr>
          <a:xfrm>
            <a:off x="113538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0" name="Shape 7"/>
          <p:cNvSpPr/>
          <p:nvPr/>
        </p:nvSpPr>
        <p:spPr>
          <a:xfrm>
            <a:off x="11475244" y="5143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8"/>
          <p:cNvSpPr/>
          <p:nvPr/>
        </p:nvSpPr>
        <p:spPr>
          <a:xfrm>
            <a:off x="381000" y="2081212"/>
            <a:ext cx="69246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Restaurant Database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A3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4024313"/>
            <a:ext cx="66960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Comprehensive Data Generation &amp; Management Platform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0050" y="5676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1"/>
          <p:cNvSpPr/>
          <p:nvPr/>
        </p:nvSpPr>
        <p:spPr>
          <a:xfrm>
            <a:off x="685800" y="5638800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Core Tables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81000" y="59817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3"/>
          <p:cNvSpPr/>
          <p:nvPr/>
        </p:nvSpPr>
        <p:spPr>
          <a:xfrm>
            <a:off x="685800" y="594360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Business Logic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005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5"/>
          <p:cNvSpPr/>
          <p:nvPr/>
        </p:nvSpPr>
        <p:spPr>
          <a:xfrm>
            <a:off x="685800" y="6248400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15,000+ Records Generated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053340" y="598170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Documentation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034290" y="62103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Business Logic: Automated Order Total Calculation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207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21469" y="1083469"/>
            <a:ext cx="6873875" cy="2698750"/>
          </a:xfrm>
          <a:custGeom>
            <a:avLst/>
            <a:gdLst/>
            <a:ahLst/>
            <a:cxnLst/>
            <a:rect l="l" t="t" r="r" b="b"/>
            <a:pathLst>
              <a:path w="6873875" h="2698750">
                <a:moveTo>
                  <a:pt x="63502" y="0"/>
                </a:moveTo>
                <a:lnTo>
                  <a:pt x="6810373" y="0"/>
                </a:lnTo>
                <a:cubicBezTo>
                  <a:pt x="6845444" y="0"/>
                  <a:pt x="6873875" y="28431"/>
                  <a:pt x="6873875" y="63502"/>
                </a:cubicBezTo>
                <a:lnTo>
                  <a:pt x="6873875" y="2635248"/>
                </a:lnTo>
                <a:cubicBezTo>
                  <a:pt x="6873875" y="2670319"/>
                  <a:pt x="6845444" y="2698750"/>
                  <a:pt x="6810373" y="2698750"/>
                </a:cubicBezTo>
                <a:lnTo>
                  <a:pt x="63502" y="2698750"/>
                </a:lnTo>
                <a:cubicBezTo>
                  <a:pt x="28431" y="2698750"/>
                  <a:pt x="0" y="2670319"/>
                  <a:pt x="0" y="2635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2281" y="124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3558" y="3783"/>
                </a:moveTo>
                <a:lnTo>
                  <a:pt x="96211" y="31130"/>
                </a:lnTo>
                <a:lnTo>
                  <a:pt x="127620" y="62539"/>
                </a:lnTo>
                <a:lnTo>
                  <a:pt x="154967" y="35192"/>
                </a:lnTo>
                <a:cubicBezTo>
                  <a:pt x="157386" y="32742"/>
                  <a:pt x="158750" y="29456"/>
                  <a:pt x="158750" y="26045"/>
                </a:cubicBezTo>
                <a:cubicBezTo>
                  <a:pt x="158750" y="22634"/>
                  <a:pt x="157386" y="19348"/>
                  <a:pt x="154967" y="16898"/>
                </a:cubicBezTo>
                <a:lnTo>
                  <a:pt x="141852" y="3783"/>
                </a:lnTo>
                <a:cubicBezTo>
                  <a:pt x="139402" y="1364"/>
                  <a:pt x="136116" y="0"/>
                  <a:pt x="132705" y="0"/>
                </a:cubicBezTo>
                <a:cubicBezTo>
                  <a:pt x="129294" y="0"/>
                  <a:pt x="126008" y="1364"/>
                  <a:pt x="123558" y="3783"/>
                </a:cubicBezTo>
                <a:close/>
                <a:moveTo>
                  <a:pt x="85700" y="41641"/>
                </a:moveTo>
                <a:lnTo>
                  <a:pt x="3783" y="123558"/>
                </a:lnTo>
                <a:cubicBezTo>
                  <a:pt x="1364" y="126008"/>
                  <a:pt x="0" y="129294"/>
                  <a:pt x="0" y="132705"/>
                </a:cubicBezTo>
                <a:cubicBezTo>
                  <a:pt x="0" y="136116"/>
                  <a:pt x="1364" y="139402"/>
                  <a:pt x="3783" y="141852"/>
                </a:cubicBezTo>
                <a:lnTo>
                  <a:pt x="16898" y="154967"/>
                </a:lnTo>
                <a:cubicBezTo>
                  <a:pt x="19348" y="157386"/>
                  <a:pt x="22634" y="158750"/>
                  <a:pt x="26045" y="158750"/>
                </a:cubicBezTo>
                <a:cubicBezTo>
                  <a:pt x="29456" y="158750"/>
                  <a:pt x="32742" y="157386"/>
                  <a:pt x="35192" y="154967"/>
                </a:cubicBezTo>
                <a:lnTo>
                  <a:pt x="117109" y="73050"/>
                </a:lnTo>
                <a:lnTo>
                  <a:pt x="85700" y="4164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650875" y="1214438"/>
            <a:ext cx="6492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 Trigger Function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438" y="1531938"/>
            <a:ext cx="6611938" cy="2119313"/>
          </a:xfrm>
          <a:custGeom>
            <a:avLst/>
            <a:gdLst/>
            <a:ahLst/>
            <a:cxnLst/>
            <a:rect l="l" t="t" r="r" b="b"/>
            <a:pathLst>
              <a:path w="6611938" h="2119313">
                <a:moveTo>
                  <a:pt x="63495" y="0"/>
                </a:moveTo>
                <a:lnTo>
                  <a:pt x="6548443" y="0"/>
                </a:lnTo>
                <a:cubicBezTo>
                  <a:pt x="6583510" y="0"/>
                  <a:pt x="6611938" y="28428"/>
                  <a:pt x="6611938" y="63495"/>
                </a:cubicBezTo>
                <a:lnTo>
                  <a:pt x="6611938" y="2055818"/>
                </a:lnTo>
                <a:cubicBezTo>
                  <a:pt x="6611938" y="2090885"/>
                  <a:pt x="6583510" y="2119313"/>
                  <a:pt x="6548443" y="2119313"/>
                </a:cubicBezTo>
                <a:lnTo>
                  <a:pt x="63495" y="2119313"/>
                </a:lnTo>
                <a:cubicBezTo>
                  <a:pt x="28428" y="2119313"/>
                  <a:pt x="0" y="2090885"/>
                  <a:pt x="0" y="2055818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79438" y="1658938"/>
            <a:ext cx="6405563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OR REPLACE FUNCTION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update_order_total()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RETURNS TRIGGER AS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$$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UPDATE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total_amount =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COALESCE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(quantity * unit_price),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order_items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order_id =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COALESCE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(NEW.order_id, OLD.order_id)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order_id =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COALESCE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(NEW.order_id, OLD.order_id);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NULL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$$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 plpgsql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1469" y="3918396"/>
            <a:ext cx="6873875" cy="3762375"/>
          </a:xfrm>
          <a:custGeom>
            <a:avLst/>
            <a:gdLst/>
            <a:ahLst/>
            <a:cxnLst/>
            <a:rect l="l" t="t" r="r" b="b"/>
            <a:pathLst>
              <a:path w="6873875" h="3762375">
                <a:moveTo>
                  <a:pt x="63509" y="0"/>
                </a:moveTo>
                <a:lnTo>
                  <a:pt x="6810366" y="0"/>
                </a:lnTo>
                <a:cubicBezTo>
                  <a:pt x="6845441" y="0"/>
                  <a:pt x="6873875" y="28434"/>
                  <a:pt x="6873875" y="63509"/>
                </a:cubicBezTo>
                <a:lnTo>
                  <a:pt x="6873875" y="3698866"/>
                </a:lnTo>
                <a:cubicBezTo>
                  <a:pt x="6873875" y="3733941"/>
                  <a:pt x="6845441" y="3762375"/>
                  <a:pt x="6810366" y="3762375"/>
                </a:cubicBezTo>
                <a:lnTo>
                  <a:pt x="63509" y="3762375"/>
                </a:lnTo>
                <a:cubicBezTo>
                  <a:pt x="28434" y="3762375"/>
                  <a:pt x="0" y="3733941"/>
                  <a:pt x="0" y="3698866"/>
                </a:cubicBezTo>
                <a:lnTo>
                  <a:pt x="0" y="63509"/>
                </a:lnTo>
                <a:cubicBezTo>
                  <a:pt x="0" y="28434"/>
                  <a:pt x="28434" y="0"/>
                  <a:pt x="635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82203" y="4081115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05048" y="-3070"/>
                </a:moveTo>
                <a:cubicBezTo>
                  <a:pt x="108738" y="-403"/>
                  <a:pt x="110102" y="4434"/>
                  <a:pt x="108427" y="8651"/>
                </a:cubicBezTo>
                <a:lnTo>
                  <a:pt x="84119" y="69453"/>
                </a:lnTo>
                <a:lnTo>
                  <a:pt x="128984" y="69453"/>
                </a:lnTo>
                <a:cubicBezTo>
                  <a:pt x="133170" y="69453"/>
                  <a:pt x="136891" y="72058"/>
                  <a:pt x="138317" y="75995"/>
                </a:cubicBezTo>
                <a:cubicBezTo>
                  <a:pt x="139743" y="79933"/>
                  <a:pt x="138534" y="84336"/>
                  <a:pt x="135341" y="87002"/>
                </a:cubicBezTo>
                <a:lnTo>
                  <a:pt x="46044" y="161417"/>
                </a:lnTo>
                <a:cubicBezTo>
                  <a:pt x="42540" y="164331"/>
                  <a:pt x="37548" y="164486"/>
                  <a:pt x="33858" y="161820"/>
                </a:cubicBezTo>
                <a:cubicBezTo>
                  <a:pt x="30169" y="159153"/>
                  <a:pt x="28804" y="154316"/>
                  <a:pt x="30479" y="150099"/>
                </a:cubicBezTo>
                <a:lnTo>
                  <a:pt x="54787" y="89297"/>
                </a:lnTo>
                <a:lnTo>
                  <a:pt x="9922" y="89297"/>
                </a:lnTo>
                <a:cubicBezTo>
                  <a:pt x="5736" y="89297"/>
                  <a:pt x="2015" y="86692"/>
                  <a:pt x="589" y="82755"/>
                </a:cubicBezTo>
                <a:cubicBezTo>
                  <a:pt x="-837" y="78817"/>
                  <a:pt x="372" y="74414"/>
                  <a:pt x="3566" y="71748"/>
                </a:cubicBezTo>
                <a:lnTo>
                  <a:pt x="92863" y="-2667"/>
                </a:lnTo>
                <a:cubicBezTo>
                  <a:pt x="96366" y="-5581"/>
                  <a:pt x="101358" y="-5736"/>
                  <a:pt x="105048" y="-307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650875" y="4049365"/>
            <a:ext cx="6492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Trigger Activation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2438" y="4366865"/>
            <a:ext cx="6611938" cy="920750"/>
          </a:xfrm>
          <a:custGeom>
            <a:avLst/>
            <a:gdLst/>
            <a:ahLst/>
            <a:cxnLst/>
            <a:rect l="l" t="t" r="r" b="b"/>
            <a:pathLst>
              <a:path w="6611938" h="920750">
                <a:moveTo>
                  <a:pt x="63504" y="0"/>
                </a:moveTo>
                <a:lnTo>
                  <a:pt x="6548433" y="0"/>
                </a:lnTo>
                <a:cubicBezTo>
                  <a:pt x="6583506" y="0"/>
                  <a:pt x="6611938" y="28432"/>
                  <a:pt x="6611938" y="63504"/>
                </a:cubicBezTo>
                <a:lnTo>
                  <a:pt x="6611938" y="857246"/>
                </a:lnTo>
                <a:cubicBezTo>
                  <a:pt x="6611938" y="892318"/>
                  <a:pt x="6583506" y="920750"/>
                  <a:pt x="6548433" y="920750"/>
                </a:cubicBezTo>
                <a:lnTo>
                  <a:pt x="63504" y="920750"/>
                </a:lnTo>
                <a:cubicBezTo>
                  <a:pt x="28432" y="920750"/>
                  <a:pt x="0" y="892318"/>
                  <a:pt x="0" y="857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79438" y="4493865"/>
            <a:ext cx="640556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OR REPLACE TRIGGER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trg_update_order_total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INSERT OR UPDATE OR DELETE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order_items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EACH ROW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EXECUTE FUNCTION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update_order_total();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8313" y="5382741"/>
            <a:ext cx="2127250" cy="2166938"/>
          </a:xfrm>
          <a:custGeom>
            <a:avLst/>
            <a:gdLst/>
            <a:ahLst/>
            <a:cxnLst/>
            <a:rect l="l" t="t" r="r" b="b"/>
            <a:pathLst>
              <a:path w="2127250" h="2166938">
                <a:moveTo>
                  <a:pt x="31750" y="0"/>
                </a:moveTo>
                <a:lnTo>
                  <a:pt x="2063752" y="0"/>
                </a:lnTo>
                <a:cubicBezTo>
                  <a:pt x="2098821" y="0"/>
                  <a:pt x="2127250" y="28429"/>
                  <a:pt x="2127250" y="63498"/>
                </a:cubicBezTo>
                <a:lnTo>
                  <a:pt x="2127250" y="2103439"/>
                </a:lnTo>
                <a:cubicBezTo>
                  <a:pt x="2127250" y="2138508"/>
                  <a:pt x="2098821" y="2166937"/>
                  <a:pt x="2063752" y="2166938"/>
                </a:cubicBez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68313" y="5382741"/>
            <a:ext cx="31750" cy="2166938"/>
          </a:xfrm>
          <a:custGeom>
            <a:avLst/>
            <a:gdLst/>
            <a:ahLst/>
            <a:cxnLst/>
            <a:rect l="l" t="t" r="r" b="b"/>
            <a:pathLst>
              <a:path w="31750" h="2166938">
                <a:moveTo>
                  <a:pt x="31750" y="0"/>
                </a:moveTo>
                <a:lnTo>
                  <a:pt x="31750" y="0"/>
                </a:lnTo>
                <a:lnTo>
                  <a:pt x="31750" y="2166938"/>
                </a:ln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7" name="Text 15"/>
          <p:cNvSpPr/>
          <p:nvPr/>
        </p:nvSpPr>
        <p:spPr>
          <a:xfrm>
            <a:off x="579438" y="6164709"/>
            <a:ext cx="198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INSERT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9438" y="6386959"/>
            <a:ext cx="198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line items automatically update order total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704455" y="5382741"/>
            <a:ext cx="2127250" cy="2166938"/>
          </a:xfrm>
          <a:custGeom>
            <a:avLst/>
            <a:gdLst/>
            <a:ahLst/>
            <a:cxnLst/>
            <a:rect l="l" t="t" r="r" b="b"/>
            <a:pathLst>
              <a:path w="2127250" h="2166938">
                <a:moveTo>
                  <a:pt x="31750" y="0"/>
                </a:moveTo>
                <a:lnTo>
                  <a:pt x="2063752" y="0"/>
                </a:lnTo>
                <a:cubicBezTo>
                  <a:pt x="2098821" y="0"/>
                  <a:pt x="2127250" y="28429"/>
                  <a:pt x="2127250" y="63498"/>
                </a:cubicBezTo>
                <a:lnTo>
                  <a:pt x="2127250" y="2103439"/>
                </a:lnTo>
                <a:cubicBezTo>
                  <a:pt x="2127250" y="2138508"/>
                  <a:pt x="2098821" y="2166937"/>
                  <a:pt x="2063752" y="2166938"/>
                </a:cubicBez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2704455" y="5382741"/>
            <a:ext cx="31750" cy="2166938"/>
          </a:xfrm>
          <a:custGeom>
            <a:avLst/>
            <a:gdLst/>
            <a:ahLst/>
            <a:cxnLst/>
            <a:rect l="l" t="t" r="r" b="b"/>
            <a:pathLst>
              <a:path w="31750" h="2166938">
                <a:moveTo>
                  <a:pt x="31750" y="0"/>
                </a:moveTo>
                <a:lnTo>
                  <a:pt x="31750" y="0"/>
                </a:lnTo>
                <a:lnTo>
                  <a:pt x="31750" y="2166938"/>
                </a:ln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1" name="Text 19"/>
          <p:cNvSpPr/>
          <p:nvPr/>
        </p:nvSpPr>
        <p:spPr>
          <a:xfrm>
            <a:off x="2815580" y="6164709"/>
            <a:ext cx="198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UPDATE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15580" y="6386959"/>
            <a:ext cx="198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Quantity/price changes recalculate total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40722" y="5382741"/>
            <a:ext cx="2127250" cy="2166938"/>
          </a:xfrm>
          <a:custGeom>
            <a:avLst/>
            <a:gdLst/>
            <a:ahLst/>
            <a:cxnLst/>
            <a:rect l="l" t="t" r="r" b="b"/>
            <a:pathLst>
              <a:path w="2127250" h="2166938">
                <a:moveTo>
                  <a:pt x="31750" y="0"/>
                </a:moveTo>
                <a:lnTo>
                  <a:pt x="2063752" y="0"/>
                </a:lnTo>
                <a:cubicBezTo>
                  <a:pt x="2098821" y="0"/>
                  <a:pt x="2127250" y="28429"/>
                  <a:pt x="2127250" y="63498"/>
                </a:cubicBezTo>
                <a:lnTo>
                  <a:pt x="2127250" y="2103439"/>
                </a:lnTo>
                <a:cubicBezTo>
                  <a:pt x="2127250" y="2138508"/>
                  <a:pt x="2098821" y="2166937"/>
                  <a:pt x="2063752" y="2166938"/>
                </a:cubicBez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940722" y="5382741"/>
            <a:ext cx="31750" cy="2166938"/>
          </a:xfrm>
          <a:custGeom>
            <a:avLst/>
            <a:gdLst/>
            <a:ahLst/>
            <a:cxnLst/>
            <a:rect l="l" t="t" r="r" b="b"/>
            <a:pathLst>
              <a:path w="31750" h="2166938">
                <a:moveTo>
                  <a:pt x="31750" y="0"/>
                </a:moveTo>
                <a:lnTo>
                  <a:pt x="31750" y="0"/>
                </a:lnTo>
                <a:lnTo>
                  <a:pt x="31750" y="2166938"/>
                </a:lnTo>
                <a:lnTo>
                  <a:pt x="31750" y="2166938"/>
                </a:lnTo>
                <a:cubicBezTo>
                  <a:pt x="14227" y="2166938"/>
                  <a:pt x="0" y="2152711"/>
                  <a:pt x="0" y="21351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Text 23"/>
          <p:cNvSpPr/>
          <p:nvPr/>
        </p:nvSpPr>
        <p:spPr>
          <a:xfrm>
            <a:off x="5051847" y="6164709"/>
            <a:ext cx="198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DELETE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51847" y="6386959"/>
            <a:ext cx="198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 removal adjusts total accordingly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31770" y="1083469"/>
            <a:ext cx="4540250" cy="4167188"/>
          </a:xfrm>
          <a:custGeom>
            <a:avLst/>
            <a:gdLst/>
            <a:ahLst/>
            <a:cxnLst/>
            <a:rect l="l" t="t" r="r" b="b"/>
            <a:pathLst>
              <a:path w="4540250" h="4167188">
                <a:moveTo>
                  <a:pt x="63508" y="0"/>
                </a:moveTo>
                <a:lnTo>
                  <a:pt x="4476742" y="0"/>
                </a:lnTo>
                <a:cubicBezTo>
                  <a:pt x="4511817" y="0"/>
                  <a:pt x="4540250" y="28433"/>
                  <a:pt x="4540250" y="63508"/>
                </a:cubicBezTo>
                <a:lnTo>
                  <a:pt x="4540250" y="4103680"/>
                </a:lnTo>
                <a:cubicBezTo>
                  <a:pt x="4540250" y="4138754"/>
                  <a:pt x="4511817" y="4167188"/>
                  <a:pt x="4476742" y="4167188"/>
                </a:cubicBezTo>
                <a:lnTo>
                  <a:pt x="63508" y="4167188"/>
                </a:lnTo>
                <a:cubicBezTo>
                  <a:pt x="28433" y="4167188"/>
                  <a:pt x="0" y="4138754"/>
                  <a:pt x="0" y="4103680"/>
                </a:cubicBezTo>
                <a:lnTo>
                  <a:pt x="0" y="63508"/>
                </a:lnTo>
                <a:cubicBezTo>
                  <a:pt x="0" y="28457"/>
                  <a:pt x="28457" y="0"/>
                  <a:pt x="6350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82582" y="124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105544" y="65949"/>
                </a:moveTo>
                <a:lnTo>
                  <a:pt x="80739" y="105637"/>
                </a:lnTo>
                <a:cubicBezTo>
                  <a:pt x="79437" y="107714"/>
                  <a:pt x="77205" y="109017"/>
                  <a:pt x="74755" y="109141"/>
                </a:cubicBezTo>
                <a:cubicBezTo>
                  <a:pt x="72306" y="109265"/>
                  <a:pt x="69949" y="108148"/>
                  <a:pt x="68492" y="106164"/>
                </a:cubicBezTo>
                <a:lnTo>
                  <a:pt x="53609" y="86320"/>
                </a:lnTo>
                <a:cubicBezTo>
                  <a:pt x="51129" y="83034"/>
                  <a:pt x="51811" y="78383"/>
                  <a:pt x="55097" y="75902"/>
                </a:cubicBezTo>
                <a:cubicBezTo>
                  <a:pt x="58384" y="73422"/>
                  <a:pt x="63035" y="74104"/>
                  <a:pt x="65515" y="77391"/>
                </a:cubicBezTo>
                <a:lnTo>
                  <a:pt x="73887" y="88553"/>
                </a:lnTo>
                <a:lnTo>
                  <a:pt x="92925" y="58074"/>
                </a:lnTo>
                <a:cubicBezTo>
                  <a:pt x="95095" y="54601"/>
                  <a:pt x="99684" y="53516"/>
                  <a:pt x="103188" y="55718"/>
                </a:cubicBezTo>
                <a:cubicBezTo>
                  <a:pt x="106691" y="57919"/>
                  <a:pt x="107745" y="62477"/>
                  <a:pt x="105544" y="65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7661176" y="1214438"/>
            <a:ext cx="415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Implementation Details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78613" y="1531938"/>
            <a:ext cx="4262438" cy="825500"/>
          </a:xfrm>
          <a:custGeom>
            <a:avLst/>
            <a:gdLst/>
            <a:ahLst/>
            <a:cxnLst/>
            <a:rect l="l" t="t" r="r" b="b"/>
            <a:pathLst>
              <a:path w="4262438" h="825500">
                <a:moveTo>
                  <a:pt x="31750" y="0"/>
                </a:moveTo>
                <a:lnTo>
                  <a:pt x="4198940" y="0"/>
                </a:lnTo>
                <a:cubicBezTo>
                  <a:pt x="4234009" y="0"/>
                  <a:pt x="4262437" y="28429"/>
                  <a:pt x="4262437" y="63497"/>
                </a:cubicBezTo>
                <a:lnTo>
                  <a:pt x="4262438" y="762003"/>
                </a:lnTo>
                <a:cubicBezTo>
                  <a:pt x="4262437" y="797071"/>
                  <a:pt x="4234009" y="825500"/>
                  <a:pt x="4198940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478613" y="1531938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30"/>
          <p:cNvSpPr/>
          <p:nvPr/>
        </p:nvSpPr>
        <p:spPr>
          <a:xfrm>
            <a:off x="7589738" y="1627188"/>
            <a:ext cx="41195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COALESCE Function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89738" y="1849438"/>
            <a:ext cx="4119562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COALESCE(SUM(...), 0)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ensures NULL orders (no items) display as 0.00 instead of NULL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478613" y="2452688"/>
            <a:ext cx="4262438" cy="825500"/>
          </a:xfrm>
          <a:custGeom>
            <a:avLst/>
            <a:gdLst/>
            <a:ahLst/>
            <a:cxnLst/>
            <a:rect l="l" t="t" r="r" b="b"/>
            <a:pathLst>
              <a:path w="4262438" h="825500">
                <a:moveTo>
                  <a:pt x="31750" y="0"/>
                </a:moveTo>
                <a:lnTo>
                  <a:pt x="4198940" y="0"/>
                </a:lnTo>
                <a:cubicBezTo>
                  <a:pt x="4234009" y="0"/>
                  <a:pt x="4262437" y="28429"/>
                  <a:pt x="4262437" y="63497"/>
                </a:cubicBezTo>
                <a:lnTo>
                  <a:pt x="4262438" y="762003"/>
                </a:lnTo>
                <a:cubicBezTo>
                  <a:pt x="4262437" y="797071"/>
                  <a:pt x="4234009" y="825500"/>
                  <a:pt x="4198940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7478613" y="2452688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6" name="Text 34"/>
          <p:cNvSpPr/>
          <p:nvPr/>
        </p:nvSpPr>
        <p:spPr>
          <a:xfrm>
            <a:off x="7589738" y="2547938"/>
            <a:ext cx="41195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NEW vs OLD Keywords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589738" y="2770188"/>
            <a:ext cx="4119562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COALESCE(NEW.order_id, OLD.order_id)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handles both insert/update (NEW) and delete (OLD) operations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78613" y="3373438"/>
            <a:ext cx="4262438" cy="825500"/>
          </a:xfrm>
          <a:custGeom>
            <a:avLst/>
            <a:gdLst/>
            <a:ahLst/>
            <a:cxnLst/>
            <a:rect l="l" t="t" r="r" b="b"/>
            <a:pathLst>
              <a:path w="4262438" h="825500">
                <a:moveTo>
                  <a:pt x="31750" y="0"/>
                </a:moveTo>
                <a:lnTo>
                  <a:pt x="4198940" y="0"/>
                </a:lnTo>
                <a:cubicBezTo>
                  <a:pt x="4234009" y="0"/>
                  <a:pt x="4262437" y="28429"/>
                  <a:pt x="4262437" y="63497"/>
                </a:cubicBezTo>
                <a:lnTo>
                  <a:pt x="4262438" y="762003"/>
                </a:lnTo>
                <a:cubicBezTo>
                  <a:pt x="4262437" y="797071"/>
                  <a:pt x="4234009" y="825500"/>
                  <a:pt x="4198940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478613" y="3373438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Text 38"/>
          <p:cNvSpPr/>
          <p:nvPr/>
        </p:nvSpPr>
        <p:spPr>
          <a:xfrm>
            <a:off x="7589738" y="3468688"/>
            <a:ext cx="41195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Consistency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589738" y="3690937"/>
            <a:ext cx="4119562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Database-level enforcement prevents application bugs from causing financial discrepancies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78613" y="4294188"/>
            <a:ext cx="4262438" cy="825500"/>
          </a:xfrm>
          <a:custGeom>
            <a:avLst/>
            <a:gdLst/>
            <a:ahLst/>
            <a:cxnLst/>
            <a:rect l="l" t="t" r="r" b="b"/>
            <a:pathLst>
              <a:path w="4262438" h="825500">
                <a:moveTo>
                  <a:pt x="31750" y="0"/>
                </a:moveTo>
                <a:lnTo>
                  <a:pt x="4198940" y="0"/>
                </a:lnTo>
                <a:cubicBezTo>
                  <a:pt x="4234009" y="0"/>
                  <a:pt x="4262437" y="28429"/>
                  <a:pt x="4262437" y="63497"/>
                </a:cubicBezTo>
                <a:lnTo>
                  <a:pt x="4262438" y="762003"/>
                </a:lnTo>
                <a:cubicBezTo>
                  <a:pt x="4262437" y="797071"/>
                  <a:pt x="4234009" y="825500"/>
                  <a:pt x="4198940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478613" y="4294188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4" name="Text 42"/>
          <p:cNvSpPr/>
          <p:nvPr/>
        </p:nvSpPr>
        <p:spPr>
          <a:xfrm>
            <a:off x="7589738" y="4389438"/>
            <a:ext cx="41195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589738" y="4611688"/>
            <a:ext cx="4119562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Indexed order_id columns ensure sub-millisecond recalculation even with 12,000+ line items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31770" y="5385594"/>
            <a:ext cx="4540250" cy="2293938"/>
          </a:xfrm>
          <a:custGeom>
            <a:avLst/>
            <a:gdLst/>
            <a:ahLst/>
            <a:cxnLst/>
            <a:rect l="l" t="t" r="r" b="b"/>
            <a:pathLst>
              <a:path w="4540250" h="2293938">
                <a:moveTo>
                  <a:pt x="63496" y="0"/>
                </a:moveTo>
                <a:lnTo>
                  <a:pt x="4476754" y="0"/>
                </a:lnTo>
                <a:cubicBezTo>
                  <a:pt x="4511822" y="0"/>
                  <a:pt x="4540250" y="28428"/>
                  <a:pt x="4540250" y="63496"/>
                </a:cubicBezTo>
                <a:lnTo>
                  <a:pt x="4540250" y="2230441"/>
                </a:lnTo>
                <a:cubicBezTo>
                  <a:pt x="4540250" y="2265509"/>
                  <a:pt x="4511822" y="2293938"/>
                  <a:pt x="4476754" y="2293938"/>
                </a:cubicBezTo>
                <a:lnTo>
                  <a:pt x="63496" y="2293938"/>
                </a:lnTo>
                <a:cubicBezTo>
                  <a:pt x="28428" y="2293938"/>
                  <a:pt x="0" y="2265509"/>
                  <a:pt x="0" y="2230441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502426" y="5548313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7661176" y="5516563"/>
            <a:ext cx="415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Calculation Example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62738" y="5834063"/>
            <a:ext cx="4278313" cy="1714500"/>
          </a:xfrm>
          <a:custGeom>
            <a:avLst/>
            <a:gdLst/>
            <a:ahLst/>
            <a:cxnLst/>
            <a:rect l="l" t="t" r="r" b="b"/>
            <a:pathLst>
              <a:path w="4278313" h="1714500">
                <a:moveTo>
                  <a:pt x="63505" y="0"/>
                </a:moveTo>
                <a:lnTo>
                  <a:pt x="4214807" y="0"/>
                </a:lnTo>
                <a:cubicBezTo>
                  <a:pt x="4249880" y="0"/>
                  <a:pt x="4278313" y="28432"/>
                  <a:pt x="4278313" y="63505"/>
                </a:cubicBezTo>
                <a:lnTo>
                  <a:pt x="4278313" y="1650995"/>
                </a:lnTo>
                <a:cubicBezTo>
                  <a:pt x="4278313" y="1686068"/>
                  <a:pt x="4249880" y="1714500"/>
                  <a:pt x="4214807" y="1714500"/>
                </a:cubicBezTo>
                <a:lnTo>
                  <a:pt x="63505" y="1714500"/>
                </a:lnTo>
                <a:cubicBezTo>
                  <a:pt x="28432" y="1714500"/>
                  <a:pt x="0" y="1686068"/>
                  <a:pt x="0" y="16509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557988" y="5929313"/>
            <a:ext cx="4135438" cy="531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Order #1234 with 3 items: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SELECTSUM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(quantity * unit_price)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order_items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order_id =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1234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57988" y="6530082"/>
            <a:ext cx="4087812" cy="7938"/>
          </a:xfrm>
          <a:custGeom>
            <a:avLst/>
            <a:gdLst/>
            <a:ahLst/>
            <a:cxnLst/>
            <a:rect l="l" t="t" r="r" b="b"/>
            <a:pathLst>
              <a:path w="4087812" h="7938">
                <a:moveTo>
                  <a:pt x="0" y="0"/>
                </a:moveTo>
                <a:lnTo>
                  <a:pt x="4087812" y="0"/>
                </a:lnTo>
                <a:lnTo>
                  <a:pt x="4087812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52" name="Text 50"/>
          <p:cNvSpPr/>
          <p:nvPr/>
        </p:nvSpPr>
        <p:spPr>
          <a:xfrm>
            <a:off x="7557988" y="6597551"/>
            <a:ext cx="415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 1: 2 × $12.50 = $25.00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557988" y="6788051"/>
            <a:ext cx="415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 2: 1 × $18.00 = $18.00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57988" y="6978551"/>
            <a:ext cx="415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 3: 3 × $8.99 = $26.97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557988" y="7232551"/>
            <a:ext cx="415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Total: $69.97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ETL PROCESS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Loading Pipeline &amp; Connection Management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207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21469" y="1083469"/>
            <a:ext cx="5707063" cy="5548313"/>
          </a:xfrm>
          <a:custGeom>
            <a:avLst/>
            <a:gdLst/>
            <a:ahLst/>
            <a:cxnLst/>
            <a:rect l="l" t="t" r="r" b="b"/>
            <a:pathLst>
              <a:path w="5707063" h="5548313">
                <a:moveTo>
                  <a:pt x="63473" y="0"/>
                </a:moveTo>
                <a:lnTo>
                  <a:pt x="5643590" y="0"/>
                </a:lnTo>
                <a:cubicBezTo>
                  <a:pt x="5678645" y="0"/>
                  <a:pt x="5707063" y="28418"/>
                  <a:pt x="5707063" y="63473"/>
                </a:cubicBezTo>
                <a:lnTo>
                  <a:pt x="5707063" y="5484840"/>
                </a:lnTo>
                <a:cubicBezTo>
                  <a:pt x="5707063" y="5519895"/>
                  <a:pt x="5678645" y="5548313"/>
                  <a:pt x="5643590" y="5548313"/>
                </a:cubicBezTo>
                <a:lnTo>
                  <a:pt x="63473" y="5548313"/>
                </a:lnTo>
                <a:cubicBezTo>
                  <a:pt x="28418" y="5548313"/>
                  <a:pt x="0" y="5519895"/>
                  <a:pt x="0" y="5484840"/>
                </a:cubicBezTo>
                <a:lnTo>
                  <a:pt x="0" y="63473"/>
                </a:lnTo>
                <a:cubicBezTo>
                  <a:pt x="0" y="28418"/>
                  <a:pt x="28418" y="0"/>
                  <a:pt x="634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2203" y="124618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39688" y="-9922"/>
                </a:moveTo>
                <a:cubicBezTo>
                  <a:pt x="45176" y="-9922"/>
                  <a:pt x="49609" y="-5488"/>
                  <a:pt x="49609" y="0"/>
                </a:cubicBezTo>
                <a:lnTo>
                  <a:pt x="49609" y="29766"/>
                </a:lnTo>
                <a:lnTo>
                  <a:pt x="89297" y="29766"/>
                </a:lnTo>
                <a:lnTo>
                  <a:pt x="89297" y="0"/>
                </a:lnTo>
                <a:cubicBezTo>
                  <a:pt x="89297" y="-5488"/>
                  <a:pt x="93731" y="-9922"/>
                  <a:pt x="99219" y="-9922"/>
                </a:cubicBezTo>
                <a:cubicBezTo>
                  <a:pt x="104707" y="-9922"/>
                  <a:pt x="109141" y="-5488"/>
                  <a:pt x="109141" y="0"/>
                </a:cubicBezTo>
                <a:lnTo>
                  <a:pt x="109141" y="29766"/>
                </a:lnTo>
                <a:lnTo>
                  <a:pt x="128984" y="29766"/>
                </a:lnTo>
                <a:cubicBezTo>
                  <a:pt x="134472" y="29766"/>
                  <a:pt x="138906" y="34199"/>
                  <a:pt x="138906" y="39688"/>
                </a:cubicBezTo>
                <a:cubicBezTo>
                  <a:pt x="138906" y="45176"/>
                  <a:pt x="134472" y="49609"/>
                  <a:pt x="128984" y="49609"/>
                </a:cubicBezTo>
                <a:lnTo>
                  <a:pt x="128984" y="69453"/>
                </a:lnTo>
                <a:cubicBezTo>
                  <a:pt x="128984" y="98940"/>
                  <a:pt x="107528" y="123434"/>
                  <a:pt x="79375" y="128147"/>
                </a:cubicBezTo>
                <a:lnTo>
                  <a:pt x="79375" y="148828"/>
                </a:lnTo>
                <a:cubicBezTo>
                  <a:pt x="79375" y="154316"/>
                  <a:pt x="74941" y="158750"/>
                  <a:pt x="69453" y="158750"/>
                </a:cubicBezTo>
                <a:cubicBezTo>
                  <a:pt x="63965" y="158750"/>
                  <a:pt x="59531" y="154316"/>
                  <a:pt x="59531" y="148828"/>
                </a:cubicBezTo>
                <a:lnTo>
                  <a:pt x="59531" y="128147"/>
                </a:lnTo>
                <a:cubicBezTo>
                  <a:pt x="31378" y="123434"/>
                  <a:pt x="9922" y="98940"/>
                  <a:pt x="9922" y="69453"/>
                </a:cubicBez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29766" y="29766"/>
                </a:lnTo>
                <a:lnTo>
                  <a:pt x="29766" y="0"/>
                </a:lnTo>
                <a:cubicBezTo>
                  <a:pt x="29766" y="-5488"/>
                  <a:pt x="34199" y="-9922"/>
                  <a:pt x="39688" y="-992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650875" y="1214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Connection Factory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438" y="1531938"/>
            <a:ext cx="5445125" cy="2055813"/>
          </a:xfrm>
          <a:custGeom>
            <a:avLst/>
            <a:gdLst/>
            <a:ahLst/>
            <a:cxnLst/>
            <a:rect l="l" t="t" r="r" b="b"/>
            <a:pathLst>
              <a:path w="5445125" h="2055813">
                <a:moveTo>
                  <a:pt x="63504" y="0"/>
                </a:moveTo>
                <a:lnTo>
                  <a:pt x="5381621" y="0"/>
                </a:lnTo>
                <a:cubicBezTo>
                  <a:pt x="5416693" y="0"/>
                  <a:pt x="5445125" y="28432"/>
                  <a:pt x="5445125" y="63504"/>
                </a:cubicBezTo>
                <a:lnTo>
                  <a:pt x="5445125" y="1992308"/>
                </a:lnTo>
                <a:cubicBezTo>
                  <a:pt x="5445125" y="2027381"/>
                  <a:pt x="5416693" y="2055813"/>
                  <a:pt x="5381621" y="2055812"/>
                </a:cubicBezTo>
                <a:lnTo>
                  <a:pt x="63504" y="2055813"/>
                </a:lnTo>
                <a:cubicBezTo>
                  <a:pt x="28432" y="2055812"/>
                  <a:pt x="0" y="2027381"/>
                  <a:pt x="0" y="1992308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47688" y="1627188"/>
            <a:ext cx="5302250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database_conn():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 = os.getenv(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"hostname"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dbname = os.getenv(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"database"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= os.getenv(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"username"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 = os.getenv(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"password"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 = os.getenv(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"port"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 = create_engine(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"postgresql+psycopg2://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{user}:{password}@{host}: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{port}/{dbname}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engine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8313" y="3787924"/>
            <a:ext cx="5429250" cy="619125"/>
          </a:xfrm>
          <a:custGeom>
            <a:avLst/>
            <a:gdLst/>
            <a:ahLst/>
            <a:cxnLst/>
            <a:rect l="l" t="t" r="r" b="b"/>
            <a:pathLst>
              <a:path w="5429250" h="619125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555628"/>
                </a:lnTo>
                <a:cubicBezTo>
                  <a:pt x="5429250" y="590696"/>
                  <a:pt x="5400821" y="619125"/>
                  <a:pt x="5365753" y="619125"/>
                </a:cubicBez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68313" y="3787924"/>
            <a:ext cx="31750" cy="619125"/>
          </a:xfrm>
          <a:custGeom>
            <a:avLst/>
            <a:gdLst/>
            <a:ahLst/>
            <a:cxnLst/>
            <a:rect l="l" t="t" r="r" b="b"/>
            <a:pathLst>
              <a:path w="31750" h="619125">
                <a:moveTo>
                  <a:pt x="31750" y="0"/>
                </a:moveTo>
                <a:lnTo>
                  <a:pt x="31750" y="0"/>
                </a:lnTo>
                <a:lnTo>
                  <a:pt x="31750" y="619125"/>
                </a:ln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579438" y="3883174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 Variables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9438" y="4105424"/>
            <a:ext cx="5286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python-dotenv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loads credentials from .env file, keeping sensitive data out of version control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8313" y="4678040"/>
            <a:ext cx="5429250" cy="825500"/>
          </a:xfrm>
          <a:custGeom>
            <a:avLst/>
            <a:gdLst/>
            <a:ahLst/>
            <a:cxnLst/>
            <a:rect l="l" t="t" r="r" b="b"/>
            <a:pathLst>
              <a:path w="5429250" h="825500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762003"/>
                </a:lnTo>
                <a:cubicBezTo>
                  <a:pt x="5429250" y="797071"/>
                  <a:pt x="5400821" y="825500"/>
                  <a:pt x="5365753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68313" y="4678040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6" name="Text 14"/>
          <p:cNvSpPr/>
          <p:nvPr/>
        </p:nvSpPr>
        <p:spPr>
          <a:xfrm>
            <a:off x="579438" y="477329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SQLAlchemy Engine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9438" y="4995540"/>
            <a:ext cx="5286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postgresql+psycopg2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dialect provides production-grade PostgreSQL connectivity with connection pooling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8313" y="5774407"/>
            <a:ext cx="5429250" cy="619125"/>
          </a:xfrm>
          <a:custGeom>
            <a:avLst/>
            <a:gdLst/>
            <a:ahLst/>
            <a:cxnLst/>
            <a:rect l="l" t="t" r="r" b="b"/>
            <a:pathLst>
              <a:path w="5429250" h="619125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555628"/>
                </a:lnTo>
                <a:cubicBezTo>
                  <a:pt x="5429250" y="590696"/>
                  <a:pt x="5400821" y="619125"/>
                  <a:pt x="5365753" y="619125"/>
                </a:cubicBez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68313" y="5774407"/>
            <a:ext cx="31750" cy="619125"/>
          </a:xfrm>
          <a:custGeom>
            <a:avLst/>
            <a:gdLst/>
            <a:ahLst/>
            <a:cxnLst/>
            <a:rect l="l" t="t" r="r" b="b"/>
            <a:pathLst>
              <a:path w="31750" h="619125">
                <a:moveTo>
                  <a:pt x="31750" y="0"/>
                </a:moveTo>
                <a:lnTo>
                  <a:pt x="31750" y="0"/>
                </a:lnTo>
                <a:lnTo>
                  <a:pt x="31750" y="619125"/>
                </a:ln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579438" y="5869657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Factory Pattern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9438" y="6091907"/>
            <a:ext cx="5286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Reusable connection factory ensures consistent configuration across all data loading operations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63469" y="1083469"/>
            <a:ext cx="5707063" cy="5548313"/>
          </a:xfrm>
          <a:custGeom>
            <a:avLst/>
            <a:gdLst/>
            <a:ahLst/>
            <a:cxnLst/>
            <a:rect l="l" t="t" r="r" b="b"/>
            <a:pathLst>
              <a:path w="5707063" h="5548313">
                <a:moveTo>
                  <a:pt x="63473" y="0"/>
                </a:moveTo>
                <a:lnTo>
                  <a:pt x="5643590" y="0"/>
                </a:lnTo>
                <a:cubicBezTo>
                  <a:pt x="5678645" y="0"/>
                  <a:pt x="5707063" y="28418"/>
                  <a:pt x="5707063" y="63473"/>
                </a:cubicBezTo>
                <a:lnTo>
                  <a:pt x="5707063" y="5484840"/>
                </a:lnTo>
                <a:cubicBezTo>
                  <a:pt x="5707063" y="5519895"/>
                  <a:pt x="5678645" y="5548313"/>
                  <a:pt x="5643590" y="5548313"/>
                </a:cubicBezTo>
                <a:lnTo>
                  <a:pt x="63473" y="5548313"/>
                </a:lnTo>
                <a:cubicBezTo>
                  <a:pt x="28418" y="5548313"/>
                  <a:pt x="0" y="5519895"/>
                  <a:pt x="0" y="5484840"/>
                </a:cubicBezTo>
                <a:lnTo>
                  <a:pt x="0" y="63473"/>
                </a:lnTo>
                <a:cubicBezTo>
                  <a:pt x="0" y="28418"/>
                  <a:pt x="28418" y="0"/>
                  <a:pt x="634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324203" y="124618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33889"/>
                </a:moveTo>
                <a:lnTo>
                  <a:pt x="79375" y="99219"/>
                </a:lnTo>
                <a:cubicBezTo>
                  <a:pt x="79375" y="104707"/>
                  <a:pt x="74941" y="109141"/>
                  <a:pt x="69453" y="109141"/>
                </a:cubicBezTo>
                <a:cubicBezTo>
                  <a:pt x="63965" y="109141"/>
                  <a:pt x="59531" y="104707"/>
                  <a:pt x="59531" y="99219"/>
                </a:cubicBezTo>
                <a:lnTo>
                  <a:pt x="59531" y="33889"/>
                </a:lnTo>
                <a:lnTo>
                  <a:pt x="46695" y="46726"/>
                </a:lnTo>
                <a:cubicBezTo>
                  <a:pt x="42819" y="50602"/>
                  <a:pt x="36525" y="50602"/>
                  <a:pt x="32649" y="46726"/>
                </a:cubicBezTo>
                <a:cubicBezTo>
                  <a:pt x="28773" y="42850"/>
                  <a:pt x="28773" y="36556"/>
                  <a:pt x="32649" y="32680"/>
                </a:cubicBezTo>
                <a:lnTo>
                  <a:pt x="62415" y="2915"/>
                </a:lnTo>
                <a:cubicBezTo>
                  <a:pt x="66291" y="-961"/>
                  <a:pt x="72585" y="-961"/>
                  <a:pt x="76460" y="2915"/>
                </a:cubicBezTo>
                <a:lnTo>
                  <a:pt x="106226" y="32680"/>
                </a:lnTo>
                <a:cubicBezTo>
                  <a:pt x="110102" y="36556"/>
                  <a:pt x="110102" y="42850"/>
                  <a:pt x="106226" y="46726"/>
                </a:cubicBezTo>
                <a:cubicBezTo>
                  <a:pt x="102350" y="50602"/>
                  <a:pt x="96056" y="50602"/>
                  <a:pt x="92180" y="46726"/>
                </a:cubicBezTo>
                <a:lnTo>
                  <a:pt x="79375" y="33889"/>
                </a:lnTo>
                <a:close/>
                <a:moveTo>
                  <a:pt x="69453" y="124023"/>
                </a:moveTo>
                <a:cubicBezTo>
                  <a:pt x="83158" y="124023"/>
                  <a:pt x="94258" y="112923"/>
                  <a:pt x="94258" y="99219"/>
                </a:cubicBezTo>
                <a:lnTo>
                  <a:pt x="119062" y="99219"/>
                </a:lnTo>
                <a:cubicBezTo>
                  <a:pt x="130008" y="99219"/>
                  <a:pt x="138906" y="108117"/>
                  <a:pt x="138906" y="119062"/>
                </a:cubicBezTo>
                <a:lnTo>
                  <a:pt x="138906" y="128984"/>
                </a:lnTo>
                <a:cubicBezTo>
                  <a:pt x="138906" y="139929"/>
                  <a:pt x="130008" y="148828"/>
                  <a:pt x="119062" y="148828"/>
                </a:cubicBezTo>
                <a:lnTo>
                  <a:pt x="19844" y="148828"/>
                </a:lnTo>
                <a:cubicBezTo>
                  <a:pt x="8899" y="148828"/>
                  <a:pt x="0" y="139929"/>
                  <a:pt x="0" y="128984"/>
                </a:cubicBezTo>
                <a:lnTo>
                  <a:pt x="0" y="119062"/>
                </a:lnTo>
                <a:cubicBezTo>
                  <a:pt x="0" y="108117"/>
                  <a:pt x="8899" y="99219"/>
                  <a:pt x="19844" y="99219"/>
                </a:cubicBezTo>
                <a:lnTo>
                  <a:pt x="44648" y="99219"/>
                </a:lnTo>
                <a:cubicBezTo>
                  <a:pt x="44648" y="112923"/>
                  <a:pt x="55749" y="124023"/>
                  <a:pt x="69453" y="124023"/>
                </a:cubicBezTo>
                <a:close/>
                <a:moveTo>
                  <a:pt x="114102" y="131465"/>
                </a:moveTo>
                <a:cubicBezTo>
                  <a:pt x="118209" y="131465"/>
                  <a:pt x="121543" y="128130"/>
                  <a:pt x="121543" y="124023"/>
                </a:cubicBezTo>
                <a:cubicBezTo>
                  <a:pt x="121543" y="119916"/>
                  <a:pt x="118209" y="116582"/>
                  <a:pt x="114102" y="116582"/>
                </a:cubicBezTo>
                <a:cubicBezTo>
                  <a:pt x="109995" y="116582"/>
                  <a:pt x="106660" y="119916"/>
                  <a:pt x="106660" y="124023"/>
                </a:cubicBezTo>
                <a:cubicBezTo>
                  <a:pt x="106660" y="128130"/>
                  <a:pt x="109995" y="131465"/>
                  <a:pt x="114102" y="13146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Text 22"/>
          <p:cNvSpPr/>
          <p:nvPr/>
        </p:nvSpPr>
        <p:spPr>
          <a:xfrm>
            <a:off x="6492875" y="1214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Loading Orchestration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94438" y="1531938"/>
            <a:ext cx="5445125" cy="1793875"/>
          </a:xfrm>
          <a:custGeom>
            <a:avLst/>
            <a:gdLst/>
            <a:ahLst/>
            <a:cxnLst/>
            <a:rect l="l" t="t" r="r" b="b"/>
            <a:pathLst>
              <a:path w="5445125" h="1793875">
                <a:moveTo>
                  <a:pt x="63503" y="0"/>
                </a:moveTo>
                <a:lnTo>
                  <a:pt x="5381622" y="0"/>
                </a:lnTo>
                <a:cubicBezTo>
                  <a:pt x="5416694" y="0"/>
                  <a:pt x="5445125" y="28431"/>
                  <a:pt x="5445125" y="63503"/>
                </a:cubicBezTo>
                <a:lnTo>
                  <a:pt x="5445125" y="1730372"/>
                </a:lnTo>
                <a:cubicBezTo>
                  <a:pt x="5445125" y="1765444"/>
                  <a:pt x="5416694" y="1793875"/>
                  <a:pt x="5381622" y="1793875"/>
                </a:cubicBezTo>
                <a:lnTo>
                  <a:pt x="63503" y="1793875"/>
                </a:lnTo>
                <a:cubicBezTo>
                  <a:pt x="28431" y="1793875"/>
                  <a:pt x="0" y="1765444"/>
                  <a:pt x="0" y="17303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389688" y="1627188"/>
            <a:ext cx="5302250" cy="160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loading_data():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 = database_conn()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customers().to_sql(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'customers'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engine,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if_exists=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'append'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index=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chunksize=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logger.info(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'customers loaded'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stores().to_sql(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'stores'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engine,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if_exists=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'append'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index=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chunksize=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logger.info(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'stores loaded'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... 6 more tables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0313" y="3417590"/>
            <a:ext cx="5429250" cy="825500"/>
          </a:xfrm>
          <a:custGeom>
            <a:avLst/>
            <a:gdLst/>
            <a:ahLst/>
            <a:cxnLst/>
            <a:rect l="l" t="t" r="r" b="b"/>
            <a:pathLst>
              <a:path w="5429250" h="825500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762003"/>
                </a:lnTo>
                <a:cubicBezTo>
                  <a:pt x="5429250" y="797071"/>
                  <a:pt x="5400821" y="825500"/>
                  <a:pt x="5365753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310313" y="3417590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6421438" y="351284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Pandas to_sql Method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21438" y="3735090"/>
            <a:ext cx="5286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DataFrame.to_sql()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seamless DataFrame-to-database transfer with automatic type mapping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10313" y="4306590"/>
            <a:ext cx="5429250" cy="825500"/>
          </a:xfrm>
          <a:custGeom>
            <a:avLst/>
            <a:gdLst/>
            <a:ahLst/>
            <a:cxnLst/>
            <a:rect l="l" t="t" r="r" b="b"/>
            <a:pathLst>
              <a:path w="5429250" h="825500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762003"/>
                </a:lnTo>
                <a:cubicBezTo>
                  <a:pt x="5429250" y="797071"/>
                  <a:pt x="5400821" y="825500"/>
                  <a:pt x="5365753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10313" y="4306590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3" name="Text 31"/>
          <p:cNvSpPr/>
          <p:nvPr/>
        </p:nvSpPr>
        <p:spPr>
          <a:xfrm>
            <a:off x="6421438" y="440184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Chunked Processing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21438" y="4624090"/>
            <a:ext cx="5286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chunksize=500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memory overload by processing large datasets in manageable batches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10313" y="5195590"/>
            <a:ext cx="5429250" cy="619125"/>
          </a:xfrm>
          <a:custGeom>
            <a:avLst/>
            <a:gdLst/>
            <a:ahLst/>
            <a:cxnLst/>
            <a:rect l="l" t="t" r="r" b="b"/>
            <a:pathLst>
              <a:path w="5429250" h="619125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555628"/>
                </a:lnTo>
                <a:cubicBezTo>
                  <a:pt x="5429250" y="590696"/>
                  <a:pt x="5400821" y="619125"/>
                  <a:pt x="5365753" y="619125"/>
                </a:cubicBez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310313" y="5195590"/>
            <a:ext cx="31750" cy="619125"/>
          </a:xfrm>
          <a:custGeom>
            <a:avLst/>
            <a:gdLst/>
            <a:ahLst/>
            <a:cxnLst/>
            <a:rect l="l" t="t" r="r" b="b"/>
            <a:pathLst>
              <a:path w="31750" h="619125">
                <a:moveTo>
                  <a:pt x="31750" y="0"/>
                </a:moveTo>
                <a:lnTo>
                  <a:pt x="31750" y="0"/>
                </a:lnTo>
                <a:lnTo>
                  <a:pt x="31750" y="619125"/>
                </a:ln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7" name="Text 35"/>
          <p:cNvSpPr/>
          <p:nvPr/>
        </p:nvSpPr>
        <p:spPr>
          <a:xfrm>
            <a:off x="6421438" y="529084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Idempotent Loading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21438" y="5513090"/>
            <a:ext cx="5286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if_exists='append'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allows incremental data loading without truncating existing records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10313" y="5878215"/>
            <a:ext cx="5429250" cy="619125"/>
          </a:xfrm>
          <a:custGeom>
            <a:avLst/>
            <a:gdLst/>
            <a:ahLst/>
            <a:cxnLst/>
            <a:rect l="l" t="t" r="r" b="b"/>
            <a:pathLst>
              <a:path w="5429250" h="619125">
                <a:moveTo>
                  <a:pt x="31750" y="0"/>
                </a:moveTo>
                <a:lnTo>
                  <a:pt x="5365753" y="0"/>
                </a:lnTo>
                <a:cubicBezTo>
                  <a:pt x="5400821" y="0"/>
                  <a:pt x="5429250" y="28429"/>
                  <a:pt x="5429250" y="63497"/>
                </a:cubicBezTo>
                <a:lnTo>
                  <a:pt x="5429250" y="555628"/>
                </a:lnTo>
                <a:cubicBezTo>
                  <a:pt x="5429250" y="590696"/>
                  <a:pt x="5400821" y="619125"/>
                  <a:pt x="5365753" y="619125"/>
                </a:cubicBez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10313" y="5878215"/>
            <a:ext cx="31750" cy="619125"/>
          </a:xfrm>
          <a:custGeom>
            <a:avLst/>
            <a:gdLst/>
            <a:ahLst/>
            <a:cxnLst/>
            <a:rect l="l" t="t" r="r" b="b"/>
            <a:pathLst>
              <a:path w="31750" h="619125">
                <a:moveTo>
                  <a:pt x="31750" y="0"/>
                </a:moveTo>
                <a:lnTo>
                  <a:pt x="31750" y="0"/>
                </a:lnTo>
                <a:lnTo>
                  <a:pt x="31750" y="619125"/>
                </a:lnTo>
                <a:lnTo>
                  <a:pt x="31750" y="619125"/>
                </a:lnTo>
                <a:cubicBezTo>
                  <a:pt x="14227" y="619125"/>
                  <a:pt x="0" y="604898"/>
                  <a:pt x="0" y="587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1" name="Text 39"/>
          <p:cNvSpPr/>
          <p:nvPr/>
        </p:nvSpPr>
        <p:spPr>
          <a:xfrm>
            <a:off x="6421438" y="597346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Logging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21438" y="6195715"/>
            <a:ext cx="5286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logger.info()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calls after each table load provide audit trail and progress tracking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pikbest.com/aaf6f15bf52b227e9d24a1b555a9b57ae7c5bd12.jpg!w700wp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222" r="222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5C6A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Advantages &amp; Applications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Shape 4"/>
          <p:cNvSpPr/>
          <p:nvPr/>
        </p:nvSpPr>
        <p:spPr>
          <a:xfrm>
            <a:off x="385763" y="1452563"/>
            <a:ext cx="3695700" cy="2257425"/>
          </a:xfrm>
          <a:custGeom>
            <a:avLst/>
            <a:gdLst/>
            <a:ahLst/>
            <a:cxnLst/>
            <a:rect l="l" t="t" r="r" b="b"/>
            <a:pathLst>
              <a:path w="3695700" h="2257425">
                <a:moveTo>
                  <a:pt x="76211" y="0"/>
                </a:moveTo>
                <a:lnTo>
                  <a:pt x="3619489" y="0"/>
                </a:lnTo>
                <a:cubicBezTo>
                  <a:pt x="3661579" y="0"/>
                  <a:pt x="3695700" y="34121"/>
                  <a:pt x="3695700" y="76211"/>
                </a:cubicBezTo>
                <a:lnTo>
                  <a:pt x="3695700" y="2181214"/>
                </a:lnTo>
                <a:cubicBezTo>
                  <a:pt x="3695700" y="2223304"/>
                  <a:pt x="3661579" y="2257425"/>
                  <a:pt x="3619489" y="2257425"/>
                </a:cubicBezTo>
                <a:lnTo>
                  <a:pt x="76211" y="2257425"/>
                </a:lnTo>
                <a:cubicBezTo>
                  <a:pt x="34121" y="2257425"/>
                  <a:pt x="0" y="2223304"/>
                  <a:pt x="0" y="21812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2925" y="1609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Shape 6"/>
          <p:cNvSpPr/>
          <p:nvPr/>
        </p:nvSpPr>
        <p:spPr>
          <a:xfrm>
            <a:off x="688181" y="17430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7"/>
          <p:cNvSpPr/>
          <p:nvPr/>
        </p:nvSpPr>
        <p:spPr>
          <a:xfrm>
            <a:off x="1114425" y="1704975"/>
            <a:ext cx="2076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Realistic Synthetic 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925" y="2181225"/>
            <a:ext cx="345757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Faker library with FoodProvider generates production-quality test data that mirrors real-world restaurant operations, enabling accurate performance testing and demo environments.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42925" y="3286125"/>
            <a:ext cx="561975" cy="266700"/>
          </a:xfrm>
          <a:custGeom>
            <a:avLst/>
            <a:gdLst/>
            <a:ahLst/>
            <a:cxnLst/>
            <a:rect l="l" t="t" r="r" b="b"/>
            <a:pathLst>
              <a:path w="561975" h="266700">
                <a:moveTo>
                  <a:pt x="38101" y="0"/>
                </a:moveTo>
                <a:lnTo>
                  <a:pt x="523874" y="0"/>
                </a:lnTo>
                <a:cubicBezTo>
                  <a:pt x="544917" y="0"/>
                  <a:pt x="561975" y="17058"/>
                  <a:pt x="561975" y="38101"/>
                </a:cubicBezTo>
                <a:lnTo>
                  <a:pt x="561975" y="228599"/>
                </a:lnTo>
                <a:cubicBezTo>
                  <a:pt x="561975" y="249628"/>
                  <a:pt x="544903" y="266700"/>
                  <a:pt x="52387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42925" y="3286125"/>
            <a:ext cx="6286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82737" y="3286125"/>
            <a:ext cx="561975" cy="266700"/>
          </a:xfrm>
          <a:custGeom>
            <a:avLst/>
            <a:gdLst/>
            <a:ahLst/>
            <a:cxnLst/>
            <a:rect l="l" t="t" r="r" b="b"/>
            <a:pathLst>
              <a:path w="561975" h="266700">
                <a:moveTo>
                  <a:pt x="38101" y="0"/>
                </a:moveTo>
                <a:lnTo>
                  <a:pt x="523874" y="0"/>
                </a:lnTo>
                <a:cubicBezTo>
                  <a:pt x="544917" y="0"/>
                  <a:pt x="561975" y="17058"/>
                  <a:pt x="561975" y="38101"/>
                </a:cubicBezTo>
                <a:lnTo>
                  <a:pt x="561975" y="228599"/>
                </a:lnTo>
                <a:cubicBezTo>
                  <a:pt x="561975" y="249628"/>
                  <a:pt x="544903" y="266700"/>
                  <a:pt x="52387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82737" y="3286125"/>
            <a:ext cx="6286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822400" y="3286125"/>
            <a:ext cx="933450" cy="266700"/>
          </a:xfrm>
          <a:custGeom>
            <a:avLst/>
            <a:gdLst/>
            <a:ahLst/>
            <a:cxnLst/>
            <a:rect l="l" t="t" r="r" b="b"/>
            <a:pathLst>
              <a:path w="933450" h="266700">
                <a:moveTo>
                  <a:pt x="38101" y="0"/>
                </a:moveTo>
                <a:lnTo>
                  <a:pt x="895349" y="0"/>
                </a:lnTo>
                <a:cubicBezTo>
                  <a:pt x="916392" y="0"/>
                  <a:pt x="933450" y="17058"/>
                  <a:pt x="933450" y="38101"/>
                </a:cubicBezTo>
                <a:lnTo>
                  <a:pt x="933450" y="228599"/>
                </a:lnTo>
                <a:cubicBezTo>
                  <a:pt x="933450" y="249642"/>
                  <a:pt x="916392" y="266700"/>
                  <a:pt x="8953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822400" y="3286125"/>
            <a:ext cx="10001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46513" y="1452563"/>
            <a:ext cx="3695700" cy="2257425"/>
          </a:xfrm>
          <a:custGeom>
            <a:avLst/>
            <a:gdLst/>
            <a:ahLst/>
            <a:cxnLst/>
            <a:rect l="l" t="t" r="r" b="b"/>
            <a:pathLst>
              <a:path w="3695700" h="2257425">
                <a:moveTo>
                  <a:pt x="76211" y="0"/>
                </a:moveTo>
                <a:lnTo>
                  <a:pt x="3619489" y="0"/>
                </a:lnTo>
                <a:cubicBezTo>
                  <a:pt x="3661579" y="0"/>
                  <a:pt x="3695700" y="34121"/>
                  <a:pt x="3695700" y="76211"/>
                </a:cubicBezTo>
                <a:lnTo>
                  <a:pt x="3695700" y="2181214"/>
                </a:lnTo>
                <a:cubicBezTo>
                  <a:pt x="3695700" y="2223304"/>
                  <a:pt x="3661579" y="2257425"/>
                  <a:pt x="3619489" y="2257425"/>
                </a:cubicBezTo>
                <a:lnTo>
                  <a:pt x="76211" y="2257425"/>
                </a:lnTo>
                <a:cubicBezTo>
                  <a:pt x="34121" y="2257425"/>
                  <a:pt x="0" y="2223304"/>
                  <a:pt x="0" y="21812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4403675" y="1609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0" name="Shape 17"/>
          <p:cNvSpPr/>
          <p:nvPr/>
        </p:nvSpPr>
        <p:spPr>
          <a:xfrm>
            <a:off x="4548932" y="17430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508" y="11906"/>
                </a:moveTo>
                <a:lnTo>
                  <a:pt x="8930" y="11906"/>
                </a:lnTo>
                <a:cubicBezTo>
                  <a:pt x="3981" y="11906"/>
                  <a:pt x="0" y="15887"/>
                  <a:pt x="0" y="20836"/>
                </a:cubicBezTo>
                <a:lnTo>
                  <a:pt x="0" y="74414"/>
                </a:lnTo>
                <a:cubicBezTo>
                  <a:pt x="0" y="78023"/>
                  <a:pt x="2158" y="81297"/>
                  <a:pt x="5507" y="82674"/>
                </a:cubicBezTo>
                <a:cubicBezTo>
                  <a:pt x="8855" y="84051"/>
                  <a:pt x="12688" y="83269"/>
                  <a:pt x="15255" y="80739"/>
                </a:cubicBezTo>
                <a:lnTo>
                  <a:pt x="30138" y="65856"/>
                </a:lnTo>
                <a:lnTo>
                  <a:pt x="59531" y="95250"/>
                </a:lnTo>
                <a:lnTo>
                  <a:pt x="30138" y="124644"/>
                </a:lnTo>
                <a:lnTo>
                  <a:pt x="15255" y="109761"/>
                </a:lnTo>
                <a:cubicBezTo>
                  <a:pt x="12688" y="107193"/>
                  <a:pt x="8855" y="106449"/>
                  <a:pt x="5507" y="107826"/>
                </a:cubicBezTo>
                <a:cubicBezTo>
                  <a:pt x="2158" y="109203"/>
                  <a:pt x="0" y="112477"/>
                  <a:pt x="0" y="116086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lnTo>
                  <a:pt x="62508" y="178594"/>
                </a:lnTo>
                <a:cubicBezTo>
                  <a:pt x="66117" y="178594"/>
                  <a:pt x="69391" y="176436"/>
                  <a:pt x="70768" y="173087"/>
                </a:cubicBezTo>
                <a:cubicBezTo>
                  <a:pt x="72144" y="169738"/>
                  <a:pt x="71400" y="165906"/>
                  <a:pt x="68833" y="163339"/>
                </a:cubicBezTo>
                <a:lnTo>
                  <a:pt x="53950" y="148456"/>
                </a:lnTo>
                <a:lnTo>
                  <a:pt x="83344" y="119063"/>
                </a:lnTo>
                <a:lnTo>
                  <a:pt x="112737" y="148456"/>
                </a:lnTo>
                <a:lnTo>
                  <a:pt x="97854" y="163339"/>
                </a:lnTo>
                <a:cubicBezTo>
                  <a:pt x="95287" y="165906"/>
                  <a:pt x="94543" y="169738"/>
                  <a:pt x="95920" y="173087"/>
                </a:cubicBezTo>
                <a:cubicBezTo>
                  <a:pt x="97296" y="176436"/>
                  <a:pt x="100571" y="178594"/>
                  <a:pt x="104180" y="178594"/>
                </a:cubicBezTo>
                <a:lnTo>
                  <a:pt x="157758" y="178594"/>
                </a:lnTo>
                <a:cubicBezTo>
                  <a:pt x="162706" y="178594"/>
                  <a:pt x="166688" y="174613"/>
                  <a:pt x="166688" y="169664"/>
                </a:cubicBezTo>
                <a:lnTo>
                  <a:pt x="166688" y="116086"/>
                </a:lnTo>
                <a:cubicBezTo>
                  <a:pt x="166688" y="112477"/>
                  <a:pt x="164529" y="109203"/>
                  <a:pt x="161181" y="107826"/>
                </a:cubicBezTo>
                <a:cubicBezTo>
                  <a:pt x="157832" y="106449"/>
                  <a:pt x="154000" y="107193"/>
                  <a:pt x="151433" y="109761"/>
                </a:cubicBezTo>
                <a:lnTo>
                  <a:pt x="136550" y="124644"/>
                </a:lnTo>
                <a:lnTo>
                  <a:pt x="107156" y="95250"/>
                </a:lnTo>
                <a:lnTo>
                  <a:pt x="136550" y="65856"/>
                </a:lnTo>
                <a:lnTo>
                  <a:pt x="151433" y="80739"/>
                </a:lnTo>
                <a:cubicBezTo>
                  <a:pt x="154000" y="83307"/>
                  <a:pt x="157832" y="84051"/>
                  <a:pt x="161181" y="82674"/>
                </a:cubicBezTo>
                <a:cubicBezTo>
                  <a:pt x="164529" y="81297"/>
                  <a:pt x="166688" y="78023"/>
                  <a:pt x="166688" y="74414"/>
                </a:cubicBezTo>
                <a:lnTo>
                  <a:pt x="166688" y="20836"/>
                </a:lnTo>
                <a:cubicBezTo>
                  <a:pt x="166688" y="15887"/>
                  <a:pt x="162706" y="11906"/>
                  <a:pt x="157758" y="11906"/>
                </a:cubicBezTo>
                <a:lnTo>
                  <a:pt x="104180" y="11906"/>
                </a:lnTo>
                <a:cubicBezTo>
                  <a:pt x="100571" y="11906"/>
                  <a:pt x="97296" y="14064"/>
                  <a:pt x="95920" y="17413"/>
                </a:cubicBezTo>
                <a:cubicBezTo>
                  <a:pt x="94543" y="20762"/>
                  <a:pt x="95324" y="24594"/>
                  <a:pt x="97854" y="27161"/>
                </a:cubicBezTo>
                <a:lnTo>
                  <a:pt x="112737" y="42044"/>
                </a:lnTo>
                <a:lnTo>
                  <a:pt x="83344" y="71438"/>
                </a:lnTo>
                <a:lnTo>
                  <a:pt x="53950" y="42044"/>
                </a:lnTo>
                <a:lnTo>
                  <a:pt x="68833" y="27161"/>
                </a:lnTo>
                <a:cubicBezTo>
                  <a:pt x="71400" y="24594"/>
                  <a:pt x="72144" y="20762"/>
                  <a:pt x="70768" y="17413"/>
                </a:cubicBezTo>
                <a:cubicBezTo>
                  <a:pt x="69391" y="14064"/>
                  <a:pt x="66117" y="11906"/>
                  <a:pt x="62508" y="1190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8"/>
          <p:cNvSpPr/>
          <p:nvPr/>
        </p:nvSpPr>
        <p:spPr>
          <a:xfrm>
            <a:off x="4975175" y="1704975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403675" y="2181225"/>
            <a:ext cx="345757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Python functions and chunked SQLAlchemy inserts support datasets from thousands to millions of records without code changes or memory issues.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03675" y="3286125"/>
            <a:ext cx="914400" cy="266700"/>
          </a:xfrm>
          <a:custGeom>
            <a:avLst/>
            <a:gdLst/>
            <a:ahLst/>
            <a:cxnLst/>
            <a:rect l="l" t="t" r="r" b="b"/>
            <a:pathLst>
              <a:path w="914400" h="266700">
                <a:moveTo>
                  <a:pt x="38101" y="0"/>
                </a:moveTo>
                <a:lnTo>
                  <a:pt x="876299" y="0"/>
                </a:lnTo>
                <a:cubicBezTo>
                  <a:pt x="897342" y="0"/>
                  <a:pt x="914400" y="17058"/>
                  <a:pt x="914400" y="38101"/>
                </a:cubicBezTo>
                <a:lnTo>
                  <a:pt x="914400" y="228599"/>
                </a:lnTo>
                <a:cubicBezTo>
                  <a:pt x="914400" y="249642"/>
                  <a:pt x="897342" y="266700"/>
                  <a:pt x="8762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4403675" y="3286125"/>
            <a:ext cx="9810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15K+ Records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397847" y="3286125"/>
            <a:ext cx="1123950" cy="266700"/>
          </a:xfrm>
          <a:custGeom>
            <a:avLst/>
            <a:gdLst/>
            <a:ahLst/>
            <a:cxnLst/>
            <a:rect l="l" t="t" r="r" b="b"/>
            <a:pathLst>
              <a:path w="1123950" h="266700">
                <a:moveTo>
                  <a:pt x="38101" y="0"/>
                </a:moveTo>
                <a:lnTo>
                  <a:pt x="1085849" y="0"/>
                </a:lnTo>
                <a:cubicBezTo>
                  <a:pt x="1106892" y="0"/>
                  <a:pt x="1123950" y="17058"/>
                  <a:pt x="1123950" y="38101"/>
                </a:cubicBezTo>
                <a:lnTo>
                  <a:pt x="1123950" y="228599"/>
                </a:lnTo>
                <a:cubicBezTo>
                  <a:pt x="1123950" y="249642"/>
                  <a:pt x="1106892" y="266700"/>
                  <a:pt x="10858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397847" y="3286125"/>
            <a:ext cx="11906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Processing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107263" y="1452563"/>
            <a:ext cx="3695700" cy="2257425"/>
          </a:xfrm>
          <a:custGeom>
            <a:avLst/>
            <a:gdLst/>
            <a:ahLst/>
            <a:cxnLst/>
            <a:rect l="l" t="t" r="r" b="b"/>
            <a:pathLst>
              <a:path w="3695700" h="2257425">
                <a:moveTo>
                  <a:pt x="76211" y="0"/>
                </a:moveTo>
                <a:lnTo>
                  <a:pt x="3619489" y="0"/>
                </a:lnTo>
                <a:cubicBezTo>
                  <a:pt x="3661579" y="0"/>
                  <a:pt x="3695700" y="34121"/>
                  <a:pt x="3695700" y="76211"/>
                </a:cubicBezTo>
                <a:lnTo>
                  <a:pt x="3695700" y="2181214"/>
                </a:lnTo>
                <a:cubicBezTo>
                  <a:pt x="3695700" y="2223304"/>
                  <a:pt x="3661579" y="2257425"/>
                  <a:pt x="3619489" y="2257425"/>
                </a:cubicBezTo>
                <a:lnTo>
                  <a:pt x="76211" y="2257425"/>
                </a:lnTo>
                <a:cubicBezTo>
                  <a:pt x="34121" y="2257425"/>
                  <a:pt x="0" y="2223304"/>
                  <a:pt x="0" y="21812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8264426" y="1609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Shape 26"/>
          <p:cNvSpPr/>
          <p:nvPr/>
        </p:nvSpPr>
        <p:spPr>
          <a:xfrm>
            <a:off x="8373963" y="17430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Text 27"/>
          <p:cNvSpPr/>
          <p:nvPr/>
        </p:nvSpPr>
        <p:spPr>
          <a:xfrm>
            <a:off x="8835926" y="1704975"/>
            <a:ext cx="2333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 Business Logic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64426" y="2181225"/>
            <a:ext cx="345757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 triggers enforce data consistency at the database level, eliminating order total discrepancies and reducing application-layer complexity.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264426" y="3286125"/>
            <a:ext cx="609600" cy="266700"/>
          </a:xfrm>
          <a:custGeom>
            <a:avLst/>
            <a:gdLst/>
            <a:ahLst/>
            <a:cxnLst/>
            <a:rect l="l" t="t" r="r" b="b"/>
            <a:pathLst>
              <a:path w="609600" h="266700">
                <a:moveTo>
                  <a:pt x="38101" y="0"/>
                </a:moveTo>
                <a:lnTo>
                  <a:pt x="571499" y="0"/>
                </a:lnTo>
                <a:cubicBezTo>
                  <a:pt x="592542" y="0"/>
                  <a:pt x="609600" y="17058"/>
                  <a:pt x="609600" y="38101"/>
                </a:cubicBezTo>
                <a:lnTo>
                  <a:pt x="609600" y="228599"/>
                </a:lnTo>
                <a:cubicBezTo>
                  <a:pt x="609600" y="249628"/>
                  <a:pt x="592528" y="266700"/>
                  <a:pt x="5714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264426" y="3286125"/>
            <a:ext cx="6762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Triggers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8952756" y="3286125"/>
            <a:ext cx="933450" cy="266700"/>
          </a:xfrm>
          <a:custGeom>
            <a:avLst/>
            <a:gdLst/>
            <a:ahLst/>
            <a:cxnLst/>
            <a:rect l="l" t="t" r="r" b="b"/>
            <a:pathLst>
              <a:path w="933450" h="266700">
                <a:moveTo>
                  <a:pt x="38101" y="0"/>
                </a:moveTo>
                <a:lnTo>
                  <a:pt x="895349" y="0"/>
                </a:lnTo>
                <a:cubicBezTo>
                  <a:pt x="916392" y="0"/>
                  <a:pt x="933450" y="17058"/>
                  <a:pt x="933450" y="38101"/>
                </a:cubicBezTo>
                <a:lnTo>
                  <a:pt x="933450" y="228599"/>
                </a:lnTo>
                <a:cubicBezTo>
                  <a:pt x="933450" y="249642"/>
                  <a:pt x="916392" y="266700"/>
                  <a:pt x="8953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8952756" y="3286125"/>
            <a:ext cx="10001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Integrity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385763" y="3871913"/>
            <a:ext cx="3695700" cy="2009775"/>
          </a:xfrm>
          <a:custGeom>
            <a:avLst/>
            <a:gdLst/>
            <a:ahLst/>
            <a:cxnLst/>
            <a:rect l="l" t="t" r="r" b="b"/>
            <a:pathLst>
              <a:path w="3695700" h="2009775">
                <a:moveTo>
                  <a:pt x="76191" y="0"/>
                </a:moveTo>
                <a:lnTo>
                  <a:pt x="3619509" y="0"/>
                </a:lnTo>
                <a:cubicBezTo>
                  <a:pt x="3661560" y="0"/>
                  <a:pt x="3695700" y="34140"/>
                  <a:pt x="3695700" y="76191"/>
                </a:cubicBezTo>
                <a:lnTo>
                  <a:pt x="3695700" y="1933584"/>
                </a:lnTo>
                <a:cubicBezTo>
                  <a:pt x="3695700" y="1975635"/>
                  <a:pt x="3661560" y="2009775"/>
                  <a:pt x="3619509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542925" y="40290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8" name="Shape 35"/>
          <p:cNvSpPr/>
          <p:nvPr/>
        </p:nvSpPr>
        <p:spPr>
          <a:xfrm>
            <a:off x="676275" y="4162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Text 36"/>
          <p:cNvSpPr/>
          <p:nvPr/>
        </p:nvSpPr>
        <p:spPr>
          <a:xfrm>
            <a:off x="1114425" y="4124325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Flexible Relationships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542925" y="4600575"/>
            <a:ext cx="3457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Many-to-many bridge tables (menu_ingredients, store_ingredients) enable complex recipe definitions and multi-location inventory tracking.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542925" y="5457825"/>
            <a:ext cx="1009650" cy="266700"/>
          </a:xfrm>
          <a:custGeom>
            <a:avLst/>
            <a:gdLst/>
            <a:ahLst/>
            <a:cxnLst/>
            <a:rect l="l" t="t" r="r" b="b"/>
            <a:pathLst>
              <a:path w="1009650" h="266700">
                <a:moveTo>
                  <a:pt x="38101" y="0"/>
                </a:moveTo>
                <a:lnTo>
                  <a:pt x="971549" y="0"/>
                </a:lnTo>
                <a:cubicBezTo>
                  <a:pt x="992592" y="0"/>
                  <a:pt x="1009650" y="17058"/>
                  <a:pt x="1009650" y="38101"/>
                </a:cubicBezTo>
                <a:lnTo>
                  <a:pt x="1009650" y="228599"/>
                </a:lnTo>
                <a:cubicBezTo>
                  <a:pt x="1009650" y="249642"/>
                  <a:pt x="992592" y="266700"/>
                  <a:pt x="9715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542925" y="5457825"/>
            <a:ext cx="10763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BOM Structure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624905" y="5457825"/>
            <a:ext cx="704850" cy="266700"/>
          </a:xfrm>
          <a:custGeom>
            <a:avLst/>
            <a:gdLst/>
            <a:ahLst/>
            <a:cxnLst/>
            <a:rect l="l" t="t" r="r" b="b"/>
            <a:pathLst>
              <a:path w="704850" h="266700">
                <a:moveTo>
                  <a:pt x="38101" y="0"/>
                </a:moveTo>
                <a:lnTo>
                  <a:pt x="666749" y="0"/>
                </a:lnTo>
                <a:cubicBezTo>
                  <a:pt x="687792" y="0"/>
                  <a:pt x="704850" y="17058"/>
                  <a:pt x="704850" y="38101"/>
                </a:cubicBezTo>
                <a:lnTo>
                  <a:pt x="704850" y="228599"/>
                </a:lnTo>
                <a:cubicBezTo>
                  <a:pt x="704850" y="249628"/>
                  <a:pt x="687778" y="266700"/>
                  <a:pt x="6667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1624905" y="5457825"/>
            <a:ext cx="7715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4246513" y="3871913"/>
            <a:ext cx="3695700" cy="2009775"/>
          </a:xfrm>
          <a:custGeom>
            <a:avLst/>
            <a:gdLst/>
            <a:ahLst/>
            <a:cxnLst/>
            <a:rect l="l" t="t" r="r" b="b"/>
            <a:pathLst>
              <a:path w="3695700" h="2009775">
                <a:moveTo>
                  <a:pt x="76191" y="0"/>
                </a:moveTo>
                <a:lnTo>
                  <a:pt x="3619509" y="0"/>
                </a:lnTo>
                <a:cubicBezTo>
                  <a:pt x="3661560" y="0"/>
                  <a:pt x="3695700" y="34140"/>
                  <a:pt x="3695700" y="76191"/>
                </a:cubicBezTo>
                <a:lnTo>
                  <a:pt x="3695700" y="1933584"/>
                </a:lnTo>
                <a:cubicBezTo>
                  <a:pt x="3695700" y="1975635"/>
                  <a:pt x="3661560" y="2009775"/>
                  <a:pt x="3619509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4403675" y="40290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7" name="Shape 44"/>
          <p:cNvSpPr/>
          <p:nvPr/>
        </p:nvSpPr>
        <p:spPr>
          <a:xfrm>
            <a:off x="4537025" y="4162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Text 45"/>
          <p:cNvSpPr/>
          <p:nvPr/>
        </p:nvSpPr>
        <p:spPr>
          <a:xfrm>
            <a:off x="4975175" y="412432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Production-Ready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4403675" y="4600575"/>
            <a:ext cx="3457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error handling, logging integration, environment-based configuration, and unique constraint enforcement ensure reliable operation.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4403675" y="5457825"/>
            <a:ext cx="600075" cy="266700"/>
          </a:xfrm>
          <a:custGeom>
            <a:avLst/>
            <a:gdLst/>
            <a:ahLst/>
            <a:cxnLst/>
            <a:rect l="l" t="t" r="r" b="b"/>
            <a:pathLst>
              <a:path w="600075" h="266700">
                <a:moveTo>
                  <a:pt x="38101" y="0"/>
                </a:moveTo>
                <a:lnTo>
                  <a:pt x="561974" y="0"/>
                </a:lnTo>
                <a:cubicBezTo>
                  <a:pt x="583017" y="0"/>
                  <a:pt x="600075" y="17058"/>
                  <a:pt x="600075" y="38101"/>
                </a:cubicBezTo>
                <a:lnTo>
                  <a:pt x="600075" y="228599"/>
                </a:lnTo>
                <a:cubicBezTo>
                  <a:pt x="600075" y="249628"/>
                  <a:pt x="583003" y="266700"/>
                  <a:pt x="56197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4403675" y="5457825"/>
            <a:ext cx="6667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Logging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5078016" y="5457825"/>
            <a:ext cx="619125" cy="266700"/>
          </a:xfrm>
          <a:custGeom>
            <a:avLst/>
            <a:gdLst/>
            <a:ahLst/>
            <a:cxnLst/>
            <a:rect l="l" t="t" r="r" b="b"/>
            <a:pathLst>
              <a:path w="619125" h="266700">
                <a:moveTo>
                  <a:pt x="38101" y="0"/>
                </a:moveTo>
                <a:lnTo>
                  <a:pt x="581024" y="0"/>
                </a:lnTo>
                <a:cubicBezTo>
                  <a:pt x="602067" y="0"/>
                  <a:pt x="619125" y="17058"/>
                  <a:pt x="619125" y="38101"/>
                </a:cubicBezTo>
                <a:lnTo>
                  <a:pt x="619125" y="228599"/>
                </a:lnTo>
                <a:cubicBezTo>
                  <a:pt x="619125" y="249628"/>
                  <a:pt x="602053" y="266700"/>
                  <a:pt x="5810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53" name="Text 50"/>
          <p:cNvSpPr/>
          <p:nvPr/>
        </p:nvSpPr>
        <p:spPr>
          <a:xfrm>
            <a:off x="5078016" y="5457825"/>
            <a:ext cx="6858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8107263" y="3871913"/>
            <a:ext cx="3695700" cy="2009775"/>
          </a:xfrm>
          <a:custGeom>
            <a:avLst/>
            <a:gdLst/>
            <a:ahLst/>
            <a:cxnLst/>
            <a:rect l="l" t="t" r="r" b="b"/>
            <a:pathLst>
              <a:path w="3695700" h="2009775">
                <a:moveTo>
                  <a:pt x="76191" y="0"/>
                </a:moveTo>
                <a:lnTo>
                  <a:pt x="3619509" y="0"/>
                </a:lnTo>
                <a:cubicBezTo>
                  <a:pt x="3661560" y="0"/>
                  <a:pt x="3695700" y="34140"/>
                  <a:pt x="3695700" y="76191"/>
                </a:cubicBezTo>
                <a:lnTo>
                  <a:pt x="3695700" y="1933584"/>
                </a:lnTo>
                <a:cubicBezTo>
                  <a:pt x="3695700" y="1975635"/>
                  <a:pt x="3661560" y="2009775"/>
                  <a:pt x="3619509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8264426" y="40290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56" name="Shape 53"/>
          <p:cNvSpPr/>
          <p:nvPr/>
        </p:nvSpPr>
        <p:spPr>
          <a:xfrm>
            <a:off x="8397776" y="4162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4"/>
          <p:cNvSpPr/>
          <p:nvPr/>
        </p:nvSpPr>
        <p:spPr>
          <a:xfrm>
            <a:off x="8835926" y="4124325"/>
            <a:ext cx="143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Analytics Ready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8264426" y="4600575"/>
            <a:ext cx="3457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 schema design with orders as central fact table enables efficient BI queries, sales analysis, and ML training datasets.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8264426" y="5457825"/>
            <a:ext cx="847725" cy="266700"/>
          </a:xfrm>
          <a:custGeom>
            <a:avLst/>
            <a:gdLst/>
            <a:ahLst/>
            <a:cxnLst/>
            <a:rect l="l" t="t" r="r" b="b"/>
            <a:pathLst>
              <a:path w="847725" h="266700">
                <a:moveTo>
                  <a:pt x="38101" y="0"/>
                </a:moveTo>
                <a:lnTo>
                  <a:pt x="809624" y="0"/>
                </a:lnTo>
                <a:cubicBezTo>
                  <a:pt x="830667" y="0"/>
                  <a:pt x="847725" y="17058"/>
                  <a:pt x="847725" y="38101"/>
                </a:cubicBezTo>
                <a:lnTo>
                  <a:pt x="847725" y="228599"/>
                </a:lnTo>
                <a:cubicBezTo>
                  <a:pt x="847725" y="249628"/>
                  <a:pt x="830653" y="266700"/>
                  <a:pt x="8096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60" name="Text 57"/>
          <p:cNvSpPr/>
          <p:nvPr/>
        </p:nvSpPr>
        <p:spPr>
          <a:xfrm>
            <a:off x="8264426" y="5457825"/>
            <a:ext cx="9144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BI/Analytics</a:t>
            </a: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9183588" y="5457825"/>
            <a:ext cx="819150" cy="266700"/>
          </a:xfrm>
          <a:custGeom>
            <a:avLst/>
            <a:gdLst/>
            <a:ahLst/>
            <a:cxnLst/>
            <a:rect l="l" t="t" r="r" b="b"/>
            <a:pathLst>
              <a:path w="819150" h="266700">
                <a:moveTo>
                  <a:pt x="38101" y="0"/>
                </a:moveTo>
                <a:lnTo>
                  <a:pt x="781049" y="0"/>
                </a:lnTo>
                <a:cubicBezTo>
                  <a:pt x="802092" y="0"/>
                  <a:pt x="819150" y="17058"/>
                  <a:pt x="819150" y="38101"/>
                </a:cubicBezTo>
                <a:lnTo>
                  <a:pt x="819150" y="228599"/>
                </a:lnTo>
                <a:cubicBezTo>
                  <a:pt x="819150" y="249628"/>
                  <a:pt x="802078" y="266700"/>
                  <a:pt x="7810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62" name="Text 59"/>
          <p:cNvSpPr/>
          <p:nvPr/>
        </p:nvSpPr>
        <p:spPr>
          <a:xfrm>
            <a:off x="9183588" y="5457825"/>
            <a:ext cx="8858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Training</a:t>
            </a: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404813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4" name="Text 61"/>
          <p:cNvSpPr/>
          <p:nvPr/>
        </p:nvSpPr>
        <p:spPr>
          <a:xfrm>
            <a:off x="695325" y="6153150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Tables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1465808" y="617220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66" name="Shape 63"/>
          <p:cNvSpPr/>
          <p:nvPr/>
        </p:nvSpPr>
        <p:spPr>
          <a:xfrm>
            <a:off x="1651546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7" name="Text 64"/>
          <p:cNvSpPr/>
          <p:nvPr/>
        </p:nvSpPr>
        <p:spPr>
          <a:xfrm>
            <a:off x="1942058" y="615315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15,000+ Records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3351758" y="617220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69" name="Shape 66"/>
          <p:cNvSpPr/>
          <p:nvPr/>
        </p:nvSpPr>
        <p:spPr>
          <a:xfrm>
            <a:off x="3537496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0" name="Text 67"/>
          <p:cNvSpPr/>
          <p:nvPr/>
        </p:nvSpPr>
        <p:spPr>
          <a:xfrm>
            <a:off x="3828008" y="615315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Grade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9689009" y="603885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Ready for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9669959" y="62674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Deployment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52400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52400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676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528638" y="16764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733550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13360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High-level system design showing Python-to-PostgreSQL data flow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60800" y="152400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260800" y="152400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3" name="Shape 11"/>
          <p:cNvSpPr/>
          <p:nvPr/>
        </p:nvSpPr>
        <p:spPr>
          <a:xfrm>
            <a:off x="4432250" y="1676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4" name="Text 12"/>
          <p:cNvSpPr/>
          <p:nvPr/>
        </p:nvSpPr>
        <p:spPr>
          <a:xfrm>
            <a:off x="4389388" y="16764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27550" y="1733550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Schema Design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32250" y="213360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Relational design principles with normalized tables and constraints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21551" y="152400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121551" y="152400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9" name="Shape 17"/>
          <p:cNvSpPr/>
          <p:nvPr/>
        </p:nvSpPr>
        <p:spPr>
          <a:xfrm>
            <a:off x="8293001" y="1676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8250138" y="16764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788301" y="173355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Generation Framework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293001" y="213360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Faker library implementation with FoodProvider extension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0050" y="3225701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00050" y="3225701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5" name="Shape 23"/>
          <p:cNvSpPr/>
          <p:nvPr/>
        </p:nvSpPr>
        <p:spPr>
          <a:xfrm>
            <a:off x="571500" y="33781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6" name="Text 24"/>
          <p:cNvSpPr/>
          <p:nvPr/>
        </p:nvSpPr>
        <p:spPr>
          <a:xfrm>
            <a:off x="528638" y="337810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66800" y="3435251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Entity Tables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1500" y="3835301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Customers, stores, ingredients, and menu items with realistic data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60800" y="3225701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260800" y="3225701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Shape 29"/>
          <p:cNvSpPr/>
          <p:nvPr/>
        </p:nvSpPr>
        <p:spPr>
          <a:xfrm>
            <a:off x="4432250" y="33781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30"/>
          <p:cNvSpPr/>
          <p:nvPr/>
        </p:nvSpPr>
        <p:spPr>
          <a:xfrm>
            <a:off x="4389388" y="337810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927550" y="3435251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Relationship Tables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432250" y="3835301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Orders, order items, store ingredients, and menu ingredients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21551" y="3225701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121551" y="3225701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7" name="Shape 35"/>
          <p:cNvSpPr/>
          <p:nvPr/>
        </p:nvSpPr>
        <p:spPr>
          <a:xfrm>
            <a:off x="8293001" y="33781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8" name="Text 36"/>
          <p:cNvSpPr/>
          <p:nvPr/>
        </p:nvSpPr>
        <p:spPr>
          <a:xfrm>
            <a:off x="8250138" y="337810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88301" y="3435251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Logic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93001" y="3835301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order total calculation via PostgreSQL triggers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492755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00050" y="492755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Shape 41"/>
          <p:cNvSpPr/>
          <p:nvPr/>
        </p:nvSpPr>
        <p:spPr>
          <a:xfrm>
            <a:off x="571500" y="5079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4" name="Text 42"/>
          <p:cNvSpPr/>
          <p:nvPr/>
        </p:nvSpPr>
        <p:spPr>
          <a:xfrm>
            <a:off x="528638" y="507995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66800" y="5137100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Loading Pipeline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71500" y="553715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insert orchestration with SQLAlchemy and environment config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260800" y="492755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4260800" y="492755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9" name="Shape 47"/>
          <p:cNvSpPr/>
          <p:nvPr/>
        </p:nvSpPr>
        <p:spPr>
          <a:xfrm>
            <a:off x="4432250" y="5079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50" name="Text 48"/>
          <p:cNvSpPr/>
          <p:nvPr/>
        </p:nvSpPr>
        <p:spPr>
          <a:xfrm>
            <a:off x="4389388" y="507995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927550" y="5137100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432250" y="553715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architecture, error handling, and logging strategies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21551" y="4927550"/>
            <a:ext cx="3686175" cy="1552575"/>
          </a:xfrm>
          <a:custGeom>
            <a:avLst/>
            <a:gdLst/>
            <a:ahLst/>
            <a:cxnLst/>
            <a:rect l="l" t="t" r="r" b="b"/>
            <a:pathLst>
              <a:path w="3686175" h="1552575">
                <a:moveTo>
                  <a:pt x="0" y="0"/>
                </a:moveTo>
                <a:lnTo>
                  <a:pt x="3609975" y="0"/>
                </a:lnTo>
                <a:cubicBezTo>
                  <a:pt x="3652059" y="0"/>
                  <a:pt x="3686175" y="34116"/>
                  <a:pt x="3686175" y="76200"/>
                </a:cubicBezTo>
                <a:lnTo>
                  <a:pt x="3686175" y="1476375"/>
                </a:lnTo>
                <a:cubicBezTo>
                  <a:pt x="3686175" y="1518459"/>
                  <a:pt x="3652059" y="1552575"/>
                  <a:pt x="3609975" y="1552575"/>
                </a:cubicBez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8121551" y="4927550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5" name="Shape 53"/>
          <p:cNvSpPr/>
          <p:nvPr/>
        </p:nvSpPr>
        <p:spPr>
          <a:xfrm>
            <a:off x="8293001" y="5079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6" name="Text 54"/>
          <p:cNvSpPr/>
          <p:nvPr/>
        </p:nvSpPr>
        <p:spPr>
          <a:xfrm>
            <a:off x="8250138" y="507995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788301" y="51371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Advantages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293001" y="5537150"/>
            <a:ext cx="3438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benefits and real-world application scenarios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85763" y="1300163"/>
            <a:ext cx="5591175" cy="2790825"/>
          </a:xfrm>
          <a:custGeom>
            <a:avLst/>
            <a:gdLst/>
            <a:ahLst/>
            <a:cxnLst/>
            <a:rect l="l" t="t" r="r" b="b"/>
            <a:pathLst>
              <a:path w="5591175" h="2790825">
                <a:moveTo>
                  <a:pt x="76190" y="0"/>
                </a:moveTo>
                <a:lnTo>
                  <a:pt x="5514985" y="0"/>
                </a:lnTo>
                <a:cubicBezTo>
                  <a:pt x="5557064" y="0"/>
                  <a:pt x="5591175" y="34111"/>
                  <a:pt x="5591175" y="76190"/>
                </a:cubicBezTo>
                <a:lnTo>
                  <a:pt x="5591175" y="2714635"/>
                </a:lnTo>
                <a:cubicBezTo>
                  <a:pt x="5591175" y="2756714"/>
                  <a:pt x="5557064" y="2790825"/>
                  <a:pt x="5514985" y="2790825"/>
                </a:cubicBezTo>
                <a:lnTo>
                  <a:pt x="76190" y="2790825"/>
                </a:lnTo>
                <a:cubicBezTo>
                  <a:pt x="34111" y="2790825"/>
                  <a:pt x="0" y="2756714"/>
                  <a:pt x="0" y="271463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Shape 5"/>
          <p:cNvSpPr/>
          <p:nvPr/>
        </p:nvSpPr>
        <p:spPr>
          <a:xfrm>
            <a:off x="702469" y="16287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571625"/>
            <a:ext cx="2352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Generation Layer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1812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0" name="Text 8"/>
          <p:cNvSpPr/>
          <p:nvPr/>
        </p:nvSpPr>
        <p:spPr>
          <a:xfrm>
            <a:off x="771525" y="2105025"/>
            <a:ext cx="5086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Faker Library: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Generates realistic synthetic data with FoodProvider for restaurant-specific content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1025" y="28289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771525" y="2752725"/>
            <a:ext cx="5086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Scripts: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Modular functions for each entity with configurable record counts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4766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771525" y="3400425"/>
            <a:ext cx="5086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DataFrames: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Pandas for structured data manipulation before database insertion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252913"/>
            <a:ext cx="5591175" cy="2295525"/>
          </a:xfrm>
          <a:custGeom>
            <a:avLst/>
            <a:gdLst/>
            <a:ahLst/>
            <a:cxnLst/>
            <a:rect l="l" t="t" r="r" b="b"/>
            <a:pathLst>
              <a:path w="5591175" h="2295525">
                <a:moveTo>
                  <a:pt x="76211" y="0"/>
                </a:moveTo>
                <a:lnTo>
                  <a:pt x="5514964" y="0"/>
                </a:lnTo>
                <a:cubicBezTo>
                  <a:pt x="5557054" y="0"/>
                  <a:pt x="5591175" y="34121"/>
                  <a:pt x="5591175" y="76211"/>
                </a:cubicBezTo>
                <a:lnTo>
                  <a:pt x="5591175" y="2219314"/>
                </a:lnTo>
                <a:cubicBezTo>
                  <a:pt x="5591175" y="2261404"/>
                  <a:pt x="5557054" y="2295525"/>
                  <a:pt x="5514964" y="2295525"/>
                </a:cubicBezTo>
                <a:lnTo>
                  <a:pt x="76211" y="2295525"/>
                </a:lnTo>
                <a:cubicBezTo>
                  <a:pt x="34121" y="2295525"/>
                  <a:pt x="0" y="2261404"/>
                  <a:pt x="0" y="2219314"/>
                </a:cubicBezTo>
                <a:lnTo>
                  <a:pt x="0" y="76211"/>
                </a:lnTo>
                <a:cubicBezTo>
                  <a:pt x="0" y="34121"/>
                  <a:pt x="34121" y="0"/>
                  <a:pt x="7621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81025" y="44481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7" name="Shape 15"/>
          <p:cNvSpPr/>
          <p:nvPr/>
        </p:nvSpPr>
        <p:spPr>
          <a:xfrm>
            <a:off x="726281" y="45815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1152525" y="4524375"/>
            <a:ext cx="2657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Management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1025" y="51339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0" name="Text 18"/>
          <p:cNvSpPr/>
          <p:nvPr/>
        </p:nvSpPr>
        <p:spPr>
          <a:xfrm>
            <a:off x="771525" y="5057775"/>
            <a:ext cx="5086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SQLAlchemy Engine: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PostgreSQL+psycopg2 connection factory with environment variables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1025" y="57816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2" name="Text 20"/>
          <p:cNvSpPr/>
          <p:nvPr/>
        </p:nvSpPr>
        <p:spPr>
          <a:xfrm>
            <a:off x="771525" y="5705475"/>
            <a:ext cx="4943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python-dotenv: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Secure credential management via .env configuration files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1025" y="61817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4" name="Text 22"/>
          <p:cNvSpPr/>
          <p:nvPr/>
        </p:nvSpPr>
        <p:spPr>
          <a:xfrm>
            <a:off x="771525" y="6105525"/>
            <a:ext cx="491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Processing: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Chunked inserts (500 records) for optimal performance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15063" y="1300163"/>
            <a:ext cx="5591175" cy="5248275"/>
          </a:xfrm>
          <a:custGeom>
            <a:avLst/>
            <a:gdLst/>
            <a:ahLst/>
            <a:cxnLst/>
            <a:rect l="l" t="t" r="r" b="b"/>
            <a:pathLst>
              <a:path w="5591175" h="5248275">
                <a:moveTo>
                  <a:pt x="76205" y="0"/>
                </a:moveTo>
                <a:lnTo>
                  <a:pt x="5514970" y="0"/>
                </a:lnTo>
                <a:cubicBezTo>
                  <a:pt x="5557057" y="0"/>
                  <a:pt x="5591175" y="34118"/>
                  <a:pt x="5591175" y="76205"/>
                </a:cubicBezTo>
                <a:lnTo>
                  <a:pt x="5591175" y="5172070"/>
                </a:lnTo>
                <a:cubicBezTo>
                  <a:pt x="5591175" y="5214157"/>
                  <a:pt x="5557057" y="5248275"/>
                  <a:pt x="5514970" y="5248275"/>
                </a:cubicBezTo>
                <a:lnTo>
                  <a:pt x="76205" y="5248275"/>
                </a:lnTo>
                <a:cubicBezTo>
                  <a:pt x="34118" y="5248275"/>
                  <a:pt x="0" y="5214157"/>
                  <a:pt x="0" y="51720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438900" y="15335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7" name="Text 25"/>
          <p:cNvSpPr/>
          <p:nvPr/>
        </p:nvSpPr>
        <p:spPr>
          <a:xfrm>
            <a:off x="6696075" y="1495425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Schema Structure</a:t>
            </a:r>
            <a:endParaRPr lang="en-US" sz="1600" dirty="0"/>
          </a:p>
        </p:txBody>
      </p:sp>
      <p:pic>
        <p:nvPicPr>
          <p:cNvPr id="28" name="Image 0" descr="https://kimi-img.moonshot.cn/pub/slides/26-02-14-06:46:37-d67qjj88obddihm2jlt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10325" y="1952625"/>
            <a:ext cx="5200650" cy="440055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407" y="330407"/>
            <a:ext cx="11597268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spc="52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RELATIONAL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0407" y="561691"/>
            <a:ext cx="11679870" cy="330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1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Database Schema Design Principles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0407" y="958179"/>
            <a:ext cx="792976" cy="33041"/>
          </a:xfrm>
          <a:custGeom>
            <a:avLst/>
            <a:gdLst/>
            <a:ahLst/>
            <a:cxnLst/>
            <a:rect l="l" t="t" r="r" b="b"/>
            <a:pathLst>
              <a:path w="792976" h="33041">
                <a:moveTo>
                  <a:pt x="0" y="0"/>
                </a:moveTo>
                <a:lnTo>
                  <a:pt x="792976" y="0"/>
                </a:lnTo>
                <a:lnTo>
                  <a:pt x="792976" y="33041"/>
                </a:lnTo>
                <a:lnTo>
                  <a:pt x="0" y="33041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34537" y="1127512"/>
            <a:ext cx="6855935" cy="2486309"/>
          </a:xfrm>
          <a:custGeom>
            <a:avLst/>
            <a:gdLst/>
            <a:ahLst/>
            <a:cxnLst/>
            <a:rect l="l" t="t" r="r" b="b"/>
            <a:pathLst>
              <a:path w="6855935" h="2486309">
                <a:moveTo>
                  <a:pt x="66086" y="0"/>
                </a:moveTo>
                <a:lnTo>
                  <a:pt x="6789849" y="0"/>
                </a:lnTo>
                <a:cubicBezTo>
                  <a:pt x="6826347" y="0"/>
                  <a:pt x="6855935" y="29588"/>
                  <a:pt x="6855935" y="66086"/>
                </a:cubicBezTo>
                <a:lnTo>
                  <a:pt x="6855935" y="2420223"/>
                </a:lnTo>
                <a:cubicBezTo>
                  <a:pt x="6855935" y="2456721"/>
                  <a:pt x="6826347" y="2486309"/>
                  <a:pt x="6789849" y="2486309"/>
                </a:cubicBezTo>
                <a:lnTo>
                  <a:pt x="66086" y="2486309"/>
                </a:lnTo>
                <a:cubicBezTo>
                  <a:pt x="29588" y="2486309"/>
                  <a:pt x="0" y="2456721"/>
                  <a:pt x="0" y="2420223"/>
                </a:cubicBezTo>
                <a:lnTo>
                  <a:pt x="0" y="66086"/>
                </a:lnTo>
                <a:cubicBezTo>
                  <a:pt x="0" y="29612"/>
                  <a:pt x="29612" y="0"/>
                  <a:pt x="66086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1480" y="1296846"/>
            <a:ext cx="165203" cy="165203"/>
          </a:xfrm>
          <a:custGeom>
            <a:avLst/>
            <a:gdLst/>
            <a:ahLst/>
            <a:cxnLst/>
            <a:rect l="l" t="t" r="r" b="b"/>
            <a:pathLst>
              <a:path w="165203" h="165203">
                <a:moveTo>
                  <a:pt x="108415" y="113577"/>
                </a:moveTo>
                <a:cubicBezTo>
                  <a:pt x="139777" y="113577"/>
                  <a:pt x="165203" y="88151"/>
                  <a:pt x="165203" y="56789"/>
                </a:cubicBezTo>
                <a:cubicBezTo>
                  <a:pt x="165203" y="25426"/>
                  <a:pt x="139777" y="0"/>
                  <a:pt x="108415" y="0"/>
                </a:cubicBezTo>
                <a:cubicBezTo>
                  <a:pt x="77052" y="0"/>
                  <a:pt x="51626" y="25426"/>
                  <a:pt x="51626" y="56789"/>
                </a:cubicBezTo>
                <a:cubicBezTo>
                  <a:pt x="51626" y="62822"/>
                  <a:pt x="52562" y="68663"/>
                  <a:pt x="54304" y="74116"/>
                </a:cubicBezTo>
                <a:lnTo>
                  <a:pt x="2259" y="126161"/>
                </a:lnTo>
                <a:cubicBezTo>
                  <a:pt x="807" y="127613"/>
                  <a:pt x="0" y="129581"/>
                  <a:pt x="0" y="131646"/>
                </a:cubicBezTo>
                <a:lnTo>
                  <a:pt x="0" y="157459"/>
                </a:lnTo>
                <a:cubicBezTo>
                  <a:pt x="0" y="161751"/>
                  <a:pt x="3452" y="165203"/>
                  <a:pt x="7744" y="165203"/>
                </a:cubicBezTo>
                <a:lnTo>
                  <a:pt x="33557" y="165203"/>
                </a:lnTo>
                <a:cubicBezTo>
                  <a:pt x="37848" y="165203"/>
                  <a:pt x="41301" y="161751"/>
                  <a:pt x="41301" y="157459"/>
                </a:cubicBezTo>
                <a:lnTo>
                  <a:pt x="41301" y="144553"/>
                </a:lnTo>
                <a:lnTo>
                  <a:pt x="54207" y="144553"/>
                </a:lnTo>
                <a:cubicBezTo>
                  <a:pt x="58499" y="144553"/>
                  <a:pt x="61951" y="141100"/>
                  <a:pt x="61951" y="136809"/>
                </a:cubicBezTo>
                <a:lnTo>
                  <a:pt x="61951" y="123902"/>
                </a:lnTo>
                <a:lnTo>
                  <a:pt x="74858" y="123902"/>
                </a:lnTo>
                <a:cubicBezTo>
                  <a:pt x="76923" y="123902"/>
                  <a:pt x="78891" y="123096"/>
                  <a:pt x="80343" y="121644"/>
                </a:cubicBezTo>
                <a:lnTo>
                  <a:pt x="91088" y="110899"/>
                </a:lnTo>
                <a:cubicBezTo>
                  <a:pt x="96541" y="112642"/>
                  <a:pt x="102381" y="113577"/>
                  <a:pt x="108415" y="113577"/>
                </a:cubicBezTo>
                <a:close/>
                <a:moveTo>
                  <a:pt x="121321" y="30976"/>
                </a:moveTo>
                <a:cubicBezTo>
                  <a:pt x="128444" y="30976"/>
                  <a:pt x="134228" y="36759"/>
                  <a:pt x="134228" y="43882"/>
                </a:cubicBezTo>
                <a:cubicBezTo>
                  <a:pt x="134228" y="51005"/>
                  <a:pt x="128444" y="56789"/>
                  <a:pt x="121321" y="56789"/>
                </a:cubicBezTo>
                <a:cubicBezTo>
                  <a:pt x="114198" y="56789"/>
                  <a:pt x="108415" y="51005"/>
                  <a:pt x="108415" y="43882"/>
                </a:cubicBezTo>
                <a:cubicBezTo>
                  <a:pt x="108415" y="36759"/>
                  <a:pt x="114198" y="30976"/>
                  <a:pt x="121321" y="3097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677333" y="1263805"/>
            <a:ext cx="6459447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Normalization &amp; Constraints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7350" y="1594211"/>
            <a:ext cx="3221463" cy="892098"/>
          </a:xfrm>
          <a:custGeom>
            <a:avLst/>
            <a:gdLst/>
            <a:ahLst/>
            <a:cxnLst/>
            <a:rect l="l" t="t" r="r" b="b"/>
            <a:pathLst>
              <a:path w="3221463" h="892098">
                <a:moveTo>
                  <a:pt x="33041" y="0"/>
                </a:moveTo>
                <a:lnTo>
                  <a:pt x="3155386" y="0"/>
                </a:lnTo>
                <a:cubicBezTo>
                  <a:pt x="3191879" y="0"/>
                  <a:pt x="3221463" y="29584"/>
                  <a:pt x="3221463" y="66078"/>
                </a:cubicBezTo>
                <a:lnTo>
                  <a:pt x="3221463" y="826020"/>
                </a:lnTo>
                <a:cubicBezTo>
                  <a:pt x="3221463" y="862514"/>
                  <a:pt x="3191879" y="892098"/>
                  <a:pt x="3155386" y="892098"/>
                </a:cubicBez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487350" y="1594211"/>
            <a:ext cx="33041" cy="892098"/>
          </a:xfrm>
          <a:custGeom>
            <a:avLst/>
            <a:gdLst/>
            <a:ahLst/>
            <a:cxnLst/>
            <a:rect l="l" t="t" r="r" b="b"/>
            <a:pathLst>
              <a:path w="33041" h="892098">
                <a:moveTo>
                  <a:pt x="33041" y="0"/>
                </a:moveTo>
                <a:lnTo>
                  <a:pt x="33041" y="0"/>
                </a:lnTo>
                <a:lnTo>
                  <a:pt x="33041" y="892098"/>
                </a:ln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0" name="Text 8"/>
          <p:cNvSpPr/>
          <p:nvPr/>
        </p:nvSpPr>
        <p:spPr>
          <a:xfrm>
            <a:off x="602992" y="1693333"/>
            <a:ext cx="307278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Keys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2992" y="1957659"/>
            <a:ext cx="3072780" cy="42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tables use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SERIAL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auto-incrementing integers for unique identification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28198" y="1594211"/>
            <a:ext cx="3221463" cy="892098"/>
          </a:xfrm>
          <a:custGeom>
            <a:avLst/>
            <a:gdLst/>
            <a:ahLst/>
            <a:cxnLst/>
            <a:rect l="l" t="t" r="r" b="b"/>
            <a:pathLst>
              <a:path w="3221463" h="892098">
                <a:moveTo>
                  <a:pt x="33041" y="0"/>
                </a:moveTo>
                <a:lnTo>
                  <a:pt x="3155386" y="0"/>
                </a:lnTo>
                <a:cubicBezTo>
                  <a:pt x="3191879" y="0"/>
                  <a:pt x="3221463" y="29584"/>
                  <a:pt x="3221463" y="66078"/>
                </a:cubicBezTo>
                <a:lnTo>
                  <a:pt x="3221463" y="826020"/>
                </a:lnTo>
                <a:cubicBezTo>
                  <a:pt x="3221463" y="862514"/>
                  <a:pt x="3191879" y="892098"/>
                  <a:pt x="3155386" y="892098"/>
                </a:cubicBez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3828198" y="1594211"/>
            <a:ext cx="33041" cy="892098"/>
          </a:xfrm>
          <a:custGeom>
            <a:avLst/>
            <a:gdLst/>
            <a:ahLst/>
            <a:cxnLst/>
            <a:rect l="l" t="t" r="r" b="b"/>
            <a:pathLst>
              <a:path w="33041" h="892098">
                <a:moveTo>
                  <a:pt x="33041" y="0"/>
                </a:moveTo>
                <a:lnTo>
                  <a:pt x="33041" y="0"/>
                </a:lnTo>
                <a:lnTo>
                  <a:pt x="33041" y="892098"/>
                </a:ln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4" name="Text 12"/>
          <p:cNvSpPr/>
          <p:nvPr/>
        </p:nvSpPr>
        <p:spPr>
          <a:xfrm>
            <a:off x="3943840" y="1693333"/>
            <a:ext cx="307278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Foreign Keys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943840" y="1957659"/>
            <a:ext cx="3072780" cy="42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Cascading relationships with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 DELETE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rules for data integrity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7350" y="2585431"/>
            <a:ext cx="3221463" cy="892098"/>
          </a:xfrm>
          <a:custGeom>
            <a:avLst/>
            <a:gdLst/>
            <a:ahLst/>
            <a:cxnLst/>
            <a:rect l="l" t="t" r="r" b="b"/>
            <a:pathLst>
              <a:path w="3221463" h="892098">
                <a:moveTo>
                  <a:pt x="33041" y="0"/>
                </a:moveTo>
                <a:lnTo>
                  <a:pt x="3155386" y="0"/>
                </a:lnTo>
                <a:cubicBezTo>
                  <a:pt x="3191879" y="0"/>
                  <a:pt x="3221463" y="29584"/>
                  <a:pt x="3221463" y="66078"/>
                </a:cubicBezTo>
                <a:lnTo>
                  <a:pt x="3221463" y="826020"/>
                </a:lnTo>
                <a:cubicBezTo>
                  <a:pt x="3221463" y="862514"/>
                  <a:pt x="3191879" y="892098"/>
                  <a:pt x="3155386" y="892098"/>
                </a:cubicBez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87350" y="2585431"/>
            <a:ext cx="33041" cy="892098"/>
          </a:xfrm>
          <a:custGeom>
            <a:avLst/>
            <a:gdLst/>
            <a:ahLst/>
            <a:cxnLst/>
            <a:rect l="l" t="t" r="r" b="b"/>
            <a:pathLst>
              <a:path w="33041" h="892098">
                <a:moveTo>
                  <a:pt x="33041" y="0"/>
                </a:moveTo>
                <a:lnTo>
                  <a:pt x="33041" y="0"/>
                </a:lnTo>
                <a:lnTo>
                  <a:pt x="33041" y="892098"/>
                </a:ln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6"/>
          <p:cNvSpPr/>
          <p:nvPr/>
        </p:nvSpPr>
        <p:spPr>
          <a:xfrm>
            <a:off x="602992" y="2684553"/>
            <a:ext cx="307278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Constraints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2992" y="2948878"/>
            <a:ext cx="3072780" cy="42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Email, phone numbers, and names enforced at database level to prevent duplicates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28198" y="2585431"/>
            <a:ext cx="3221463" cy="892098"/>
          </a:xfrm>
          <a:custGeom>
            <a:avLst/>
            <a:gdLst/>
            <a:ahLst/>
            <a:cxnLst/>
            <a:rect l="l" t="t" r="r" b="b"/>
            <a:pathLst>
              <a:path w="3221463" h="892098">
                <a:moveTo>
                  <a:pt x="33041" y="0"/>
                </a:moveTo>
                <a:lnTo>
                  <a:pt x="3155386" y="0"/>
                </a:lnTo>
                <a:cubicBezTo>
                  <a:pt x="3191879" y="0"/>
                  <a:pt x="3221463" y="29584"/>
                  <a:pt x="3221463" y="66078"/>
                </a:cubicBezTo>
                <a:lnTo>
                  <a:pt x="3221463" y="826020"/>
                </a:lnTo>
                <a:cubicBezTo>
                  <a:pt x="3221463" y="862514"/>
                  <a:pt x="3191879" y="892098"/>
                  <a:pt x="3155386" y="892098"/>
                </a:cubicBez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3828198" y="2585431"/>
            <a:ext cx="33041" cy="892098"/>
          </a:xfrm>
          <a:custGeom>
            <a:avLst/>
            <a:gdLst/>
            <a:ahLst/>
            <a:cxnLst/>
            <a:rect l="l" t="t" r="r" b="b"/>
            <a:pathLst>
              <a:path w="33041" h="892098">
                <a:moveTo>
                  <a:pt x="33041" y="0"/>
                </a:moveTo>
                <a:lnTo>
                  <a:pt x="33041" y="0"/>
                </a:lnTo>
                <a:lnTo>
                  <a:pt x="33041" y="892098"/>
                </a:lnTo>
                <a:lnTo>
                  <a:pt x="33041" y="892098"/>
                </a:lnTo>
                <a:cubicBezTo>
                  <a:pt x="14793" y="892098"/>
                  <a:pt x="0" y="877305"/>
                  <a:pt x="0" y="859057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2" name="Text 20"/>
          <p:cNvSpPr/>
          <p:nvPr/>
        </p:nvSpPr>
        <p:spPr>
          <a:xfrm>
            <a:off x="3943840" y="2684553"/>
            <a:ext cx="307278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Check Constraints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943840" y="2948878"/>
            <a:ext cx="3072780" cy="42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rules like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quantity &gt; 0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unit_price &gt;= 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4537" y="3754244"/>
            <a:ext cx="6855935" cy="3097561"/>
          </a:xfrm>
          <a:custGeom>
            <a:avLst/>
            <a:gdLst/>
            <a:ahLst/>
            <a:cxnLst/>
            <a:rect l="l" t="t" r="r" b="b"/>
            <a:pathLst>
              <a:path w="6855935" h="3097561">
                <a:moveTo>
                  <a:pt x="66071" y="0"/>
                </a:moveTo>
                <a:lnTo>
                  <a:pt x="6789864" y="0"/>
                </a:lnTo>
                <a:cubicBezTo>
                  <a:pt x="6826354" y="0"/>
                  <a:pt x="6855935" y="29581"/>
                  <a:pt x="6855935" y="66071"/>
                </a:cubicBezTo>
                <a:lnTo>
                  <a:pt x="6855935" y="3031490"/>
                </a:lnTo>
                <a:cubicBezTo>
                  <a:pt x="6855935" y="3067980"/>
                  <a:pt x="6826354" y="3097561"/>
                  <a:pt x="6789864" y="3097561"/>
                </a:cubicBezTo>
                <a:lnTo>
                  <a:pt x="66071" y="3097561"/>
                </a:lnTo>
                <a:cubicBezTo>
                  <a:pt x="29581" y="3097561"/>
                  <a:pt x="0" y="3067980"/>
                  <a:pt x="0" y="3031490"/>
                </a:cubicBezTo>
                <a:lnTo>
                  <a:pt x="0" y="66071"/>
                </a:lnTo>
                <a:cubicBezTo>
                  <a:pt x="0" y="29581"/>
                  <a:pt x="29581" y="0"/>
                  <a:pt x="6607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91480" y="3923577"/>
            <a:ext cx="165203" cy="165203"/>
          </a:xfrm>
          <a:custGeom>
            <a:avLst/>
            <a:gdLst/>
            <a:ahLst/>
            <a:cxnLst/>
            <a:rect l="l" t="t" r="r" b="b"/>
            <a:pathLst>
              <a:path w="165203" h="165203">
                <a:moveTo>
                  <a:pt x="0" y="25813"/>
                </a:moveTo>
                <a:cubicBezTo>
                  <a:pt x="0" y="17262"/>
                  <a:pt x="6937" y="10325"/>
                  <a:pt x="15488" y="10325"/>
                </a:cubicBezTo>
                <a:lnTo>
                  <a:pt x="46463" y="10325"/>
                </a:lnTo>
                <a:cubicBezTo>
                  <a:pt x="55014" y="10325"/>
                  <a:pt x="61951" y="17262"/>
                  <a:pt x="61951" y="25813"/>
                </a:cubicBezTo>
                <a:lnTo>
                  <a:pt x="61951" y="30976"/>
                </a:lnTo>
                <a:lnTo>
                  <a:pt x="103252" y="30976"/>
                </a:lnTo>
                <a:lnTo>
                  <a:pt x="103252" y="25813"/>
                </a:lnTo>
                <a:cubicBezTo>
                  <a:pt x="103252" y="17262"/>
                  <a:pt x="110189" y="10325"/>
                  <a:pt x="118740" y="10325"/>
                </a:cubicBezTo>
                <a:lnTo>
                  <a:pt x="149715" y="10325"/>
                </a:lnTo>
                <a:cubicBezTo>
                  <a:pt x="158266" y="10325"/>
                  <a:pt x="165203" y="17262"/>
                  <a:pt x="165203" y="25813"/>
                </a:cubicBezTo>
                <a:lnTo>
                  <a:pt x="165203" y="56789"/>
                </a:lnTo>
                <a:cubicBezTo>
                  <a:pt x="165203" y="65339"/>
                  <a:pt x="158266" y="72276"/>
                  <a:pt x="149715" y="72276"/>
                </a:cubicBezTo>
                <a:lnTo>
                  <a:pt x="118740" y="72276"/>
                </a:lnTo>
                <a:cubicBezTo>
                  <a:pt x="110189" y="72276"/>
                  <a:pt x="103252" y="65339"/>
                  <a:pt x="103252" y="56789"/>
                </a:cubicBezTo>
                <a:lnTo>
                  <a:pt x="103252" y="51626"/>
                </a:lnTo>
                <a:lnTo>
                  <a:pt x="61951" y="51626"/>
                </a:lnTo>
                <a:lnTo>
                  <a:pt x="61951" y="56789"/>
                </a:lnTo>
                <a:cubicBezTo>
                  <a:pt x="61951" y="59144"/>
                  <a:pt x="61403" y="61403"/>
                  <a:pt x="60467" y="63403"/>
                </a:cubicBezTo>
                <a:lnTo>
                  <a:pt x="82602" y="92927"/>
                </a:lnTo>
                <a:lnTo>
                  <a:pt x="108415" y="92927"/>
                </a:lnTo>
                <a:cubicBezTo>
                  <a:pt x="116965" y="92927"/>
                  <a:pt x="123902" y="99864"/>
                  <a:pt x="123902" y="108415"/>
                </a:cubicBezTo>
                <a:lnTo>
                  <a:pt x="123902" y="139390"/>
                </a:lnTo>
                <a:cubicBezTo>
                  <a:pt x="123902" y="147941"/>
                  <a:pt x="116965" y="154878"/>
                  <a:pt x="108415" y="154878"/>
                </a:cubicBezTo>
                <a:lnTo>
                  <a:pt x="77439" y="154878"/>
                </a:lnTo>
                <a:cubicBezTo>
                  <a:pt x="68888" y="154878"/>
                  <a:pt x="61951" y="147941"/>
                  <a:pt x="61951" y="139390"/>
                </a:cubicBezTo>
                <a:lnTo>
                  <a:pt x="61951" y="108415"/>
                </a:lnTo>
                <a:cubicBezTo>
                  <a:pt x="61951" y="106059"/>
                  <a:pt x="62500" y="103801"/>
                  <a:pt x="63435" y="101800"/>
                </a:cubicBezTo>
                <a:lnTo>
                  <a:pt x="41301" y="72276"/>
                </a:lnTo>
                <a:lnTo>
                  <a:pt x="15488" y="72276"/>
                </a:lnTo>
                <a:cubicBezTo>
                  <a:pt x="6937" y="72276"/>
                  <a:pt x="0" y="65339"/>
                  <a:pt x="0" y="56789"/>
                </a:cubicBezTo>
                <a:lnTo>
                  <a:pt x="0" y="2581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77333" y="3890537"/>
            <a:ext cx="6459447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Star Schema Pattern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70829" y="4220943"/>
            <a:ext cx="6649431" cy="2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database follows a </a:t>
            </a:r>
            <a:pPr>
              <a:lnSpc>
                <a:spcPct val="140000"/>
              </a:lnSpc>
            </a:pPr>
            <a:r>
              <a:rPr lang="en-US" sz="1041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 schema</a:t>
            </a:r>
            <a:pPr>
              <a:lnSpc>
                <a:spcPct val="14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design optimized for analytical queries: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70829" y="4633951"/>
            <a:ext cx="6583350" cy="594732"/>
          </a:xfrm>
          <a:custGeom>
            <a:avLst/>
            <a:gdLst/>
            <a:ahLst/>
            <a:cxnLst/>
            <a:rect l="l" t="t" r="r" b="b"/>
            <a:pathLst>
              <a:path w="6583350" h="594732">
                <a:moveTo>
                  <a:pt x="66081" y="0"/>
                </a:moveTo>
                <a:lnTo>
                  <a:pt x="6517269" y="0"/>
                </a:lnTo>
                <a:cubicBezTo>
                  <a:pt x="6553764" y="0"/>
                  <a:pt x="6583350" y="29585"/>
                  <a:pt x="6583350" y="66081"/>
                </a:cubicBezTo>
                <a:lnTo>
                  <a:pt x="6583350" y="528651"/>
                </a:lnTo>
                <a:cubicBezTo>
                  <a:pt x="6583350" y="565146"/>
                  <a:pt x="6553764" y="594732"/>
                  <a:pt x="6517269" y="594732"/>
                </a:cubicBezTo>
                <a:lnTo>
                  <a:pt x="66081" y="594732"/>
                </a:lnTo>
                <a:cubicBezTo>
                  <a:pt x="29585" y="594732"/>
                  <a:pt x="0" y="565146"/>
                  <a:pt x="0" y="528651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69951" y="4733073"/>
            <a:ext cx="264325" cy="264325"/>
          </a:xfrm>
          <a:custGeom>
            <a:avLst/>
            <a:gdLst/>
            <a:ahLst/>
            <a:cxnLst/>
            <a:rect l="l" t="t" r="r" b="b"/>
            <a:pathLst>
              <a:path w="264325" h="264325">
                <a:moveTo>
                  <a:pt x="66081" y="0"/>
                </a:moveTo>
                <a:lnTo>
                  <a:pt x="198244" y="0"/>
                </a:lnTo>
                <a:cubicBezTo>
                  <a:pt x="234715" y="0"/>
                  <a:pt x="264325" y="29610"/>
                  <a:pt x="264325" y="66081"/>
                </a:cubicBezTo>
                <a:lnTo>
                  <a:pt x="264325" y="198244"/>
                </a:lnTo>
                <a:cubicBezTo>
                  <a:pt x="264325" y="234715"/>
                  <a:pt x="234715" y="264325"/>
                  <a:pt x="198244" y="264325"/>
                </a:cubicBezTo>
                <a:lnTo>
                  <a:pt x="66081" y="264325"/>
                </a:lnTo>
                <a:cubicBezTo>
                  <a:pt x="29610" y="264325"/>
                  <a:pt x="0" y="234715"/>
                  <a:pt x="0" y="198244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Shape 28"/>
          <p:cNvSpPr/>
          <p:nvPr/>
        </p:nvSpPr>
        <p:spPr>
          <a:xfrm>
            <a:off x="627772" y="4799154"/>
            <a:ext cx="148683" cy="132163"/>
          </a:xfrm>
          <a:custGeom>
            <a:avLst/>
            <a:gdLst/>
            <a:ahLst/>
            <a:cxnLst/>
            <a:rect l="l" t="t" r="r" b="b"/>
            <a:pathLst>
              <a:path w="148683" h="132163">
                <a:moveTo>
                  <a:pt x="79891" y="-4879"/>
                </a:moveTo>
                <a:cubicBezTo>
                  <a:pt x="78833" y="-6944"/>
                  <a:pt x="76690" y="-8260"/>
                  <a:pt x="74367" y="-8260"/>
                </a:cubicBezTo>
                <a:cubicBezTo>
                  <a:pt x="72044" y="-8260"/>
                  <a:pt x="69902" y="-6944"/>
                  <a:pt x="68843" y="-4879"/>
                </a:cubicBezTo>
                <a:lnTo>
                  <a:pt x="49845" y="32344"/>
                </a:lnTo>
                <a:lnTo>
                  <a:pt x="8570" y="38900"/>
                </a:lnTo>
                <a:cubicBezTo>
                  <a:pt x="6273" y="39262"/>
                  <a:pt x="4362" y="40888"/>
                  <a:pt x="3640" y="43108"/>
                </a:cubicBezTo>
                <a:cubicBezTo>
                  <a:pt x="2917" y="45328"/>
                  <a:pt x="3511" y="47754"/>
                  <a:pt x="5137" y="49406"/>
                </a:cubicBezTo>
                <a:lnTo>
                  <a:pt x="34667" y="78962"/>
                </a:lnTo>
                <a:lnTo>
                  <a:pt x="28162" y="120237"/>
                </a:lnTo>
                <a:cubicBezTo>
                  <a:pt x="27801" y="122534"/>
                  <a:pt x="28756" y="124858"/>
                  <a:pt x="30640" y="126226"/>
                </a:cubicBezTo>
                <a:cubicBezTo>
                  <a:pt x="32524" y="127594"/>
                  <a:pt x="35002" y="127800"/>
                  <a:pt x="37093" y="126742"/>
                </a:cubicBezTo>
                <a:lnTo>
                  <a:pt x="74367" y="107795"/>
                </a:lnTo>
                <a:lnTo>
                  <a:pt x="111615" y="126742"/>
                </a:lnTo>
                <a:cubicBezTo>
                  <a:pt x="113680" y="127800"/>
                  <a:pt x="116184" y="127594"/>
                  <a:pt x="118069" y="126226"/>
                </a:cubicBezTo>
                <a:cubicBezTo>
                  <a:pt x="119953" y="124858"/>
                  <a:pt x="120908" y="122560"/>
                  <a:pt x="120547" y="120237"/>
                </a:cubicBezTo>
                <a:lnTo>
                  <a:pt x="114016" y="78962"/>
                </a:lnTo>
                <a:lnTo>
                  <a:pt x="143546" y="49406"/>
                </a:lnTo>
                <a:cubicBezTo>
                  <a:pt x="145198" y="47754"/>
                  <a:pt x="145766" y="45328"/>
                  <a:pt x="145043" y="43108"/>
                </a:cubicBezTo>
                <a:cubicBezTo>
                  <a:pt x="144321" y="40888"/>
                  <a:pt x="142436" y="39262"/>
                  <a:pt x="140113" y="38900"/>
                </a:cubicBezTo>
                <a:lnTo>
                  <a:pt x="98864" y="32344"/>
                </a:lnTo>
                <a:lnTo>
                  <a:pt x="79891" y="-4879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933398" y="4733073"/>
            <a:ext cx="530302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Fact Table: orders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3398" y="4931317"/>
            <a:ext cx="530302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 transaction hub with customer_id, store_id, timestamp, and calculated total_amount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70829" y="5327805"/>
            <a:ext cx="6583350" cy="594732"/>
          </a:xfrm>
          <a:custGeom>
            <a:avLst/>
            <a:gdLst/>
            <a:ahLst/>
            <a:cxnLst/>
            <a:rect l="l" t="t" r="r" b="b"/>
            <a:pathLst>
              <a:path w="6583350" h="594732">
                <a:moveTo>
                  <a:pt x="66081" y="0"/>
                </a:moveTo>
                <a:lnTo>
                  <a:pt x="6517269" y="0"/>
                </a:lnTo>
                <a:cubicBezTo>
                  <a:pt x="6553764" y="0"/>
                  <a:pt x="6583350" y="29585"/>
                  <a:pt x="6583350" y="66081"/>
                </a:cubicBezTo>
                <a:lnTo>
                  <a:pt x="6583350" y="528651"/>
                </a:lnTo>
                <a:cubicBezTo>
                  <a:pt x="6583350" y="565146"/>
                  <a:pt x="6553764" y="594732"/>
                  <a:pt x="6517269" y="594732"/>
                </a:cubicBezTo>
                <a:lnTo>
                  <a:pt x="66081" y="594732"/>
                </a:lnTo>
                <a:cubicBezTo>
                  <a:pt x="29585" y="594732"/>
                  <a:pt x="0" y="565146"/>
                  <a:pt x="0" y="528651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569951" y="5426927"/>
            <a:ext cx="264325" cy="264325"/>
          </a:xfrm>
          <a:custGeom>
            <a:avLst/>
            <a:gdLst/>
            <a:ahLst/>
            <a:cxnLst/>
            <a:rect l="l" t="t" r="r" b="b"/>
            <a:pathLst>
              <a:path w="264325" h="264325">
                <a:moveTo>
                  <a:pt x="66081" y="0"/>
                </a:moveTo>
                <a:lnTo>
                  <a:pt x="198244" y="0"/>
                </a:lnTo>
                <a:cubicBezTo>
                  <a:pt x="234715" y="0"/>
                  <a:pt x="264325" y="29610"/>
                  <a:pt x="264325" y="66081"/>
                </a:cubicBezTo>
                <a:lnTo>
                  <a:pt x="264325" y="198244"/>
                </a:lnTo>
                <a:cubicBezTo>
                  <a:pt x="264325" y="234715"/>
                  <a:pt x="234715" y="264325"/>
                  <a:pt x="198244" y="264325"/>
                </a:cubicBezTo>
                <a:lnTo>
                  <a:pt x="66081" y="264325"/>
                </a:lnTo>
                <a:cubicBezTo>
                  <a:pt x="29610" y="264325"/>
                  <a:pt x="0" y="234715"/>
                  <a:pt x="0" y="198244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5" name="Shape 33"/>
          <p:cNvSpPr/>
          <p:nvPr/>
        </p:nvSpPr>
        <p:spPr>
          <a:xfrm>
            <a:off x="636033" y="5493008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57899" y="-645"/>
                </a:moveTo>
                <a:cubicBezTo>
                  <a:pt x="63010" y="-3588"/>
                  <a:pt x="69308" y="-3588"/>
                  <a:pt x="74419" y="-645"/>
                </a:cubicBezTo>
                <a:lnTo>
                  <a:pt x="119824" y="25555"/>
                </a:lnTo>
                <a:cubicBezTo>
                  <a:pt x="124935" y="28498"/>
                  <a:pt x="128084" y="33970"/>
                  <a:pt x="128084" y="39855"/>
                </a:cubicBezTo>
                <a:lnTo>
                  <a:pt x="128084" y="92256"/>
                </a:lnTo>
                <a:cubicBezTo>
                  <a:pt x="128084" y="98167"/>
                  <a:pt x="124935" y="103613"/>
                  <a:pt x="119824" y="106556"/>
                </a:cubicBezTo>
                <a:lnTo>
                  <a:pt x="74419" y="132808"/>
                </a:lnTo>
                <a:cubicBezTo>
                  <a:pt x="69308" y="135751"/>
                  <a:pt x="63010" y="135751"/>
                  <a:pt x="57899" y="132808"/>
                </a:cubicBezTo>
                <a:lnTo>
                  <a:pt x="12519" y="106608"/>
                </a:lnTo>
                <a:cubicBezTo>
                  <a:pt x="7408" y="103665"/>
                  <a:pt x="4259" y="98193"/>
                  <a:pt x="4259" y="92307"/>
                </a:cubicBezTo>
                <a:lnTo>
                  <a:pt x="4259" y="39907"/>
                </a:lnTo>
                <a:cubicBezTo>
                  <a:pt x="4259" y="33996"/>
                  <a:pt x="7408" y="28549"/>
                  <a:pt x="12519" y="25607"/>
                </a:cubicBezTo>
                <a:lnTo>
                  <a:pt x="57899" y="-645"/>
                </a:lnTo>
                <a:close/>
                <a:moveTo>
                  <a:pt x="111538" y="92282"/>
                </a:moveTo>
                <a:lnTo>
                  <a:pt x="111538" y="49406"/>
                </a:lnTo>
                <a:lnTo>
                  <a:pt x="74419" y="70831"/>
                </a:lnTo>
                <a:lnTo>
                  <a:pt x="74419" y="113706"/>
                </a:lnTo>
                <a:lnTo>
                  <a:pt x="111538" y="92282"/>
                </a:lnTo>
                <a:close/>
              </a:path>
            </a:pathLst>
          </a:custGeom>
          <a:solidFill>
            <a:srgbClr val="EDF2F4"/>
          </a:solidFill>
          <a:ln/>
        </p:spPr>
      </p:sp>
      <p:sp>
        <p:nvSpPr>
          <p:cNvPr id="36" name="Text 34"/>
          <p:cNvSpPr/>
          <p:nvPr/>
        </p:nvSpPr>
        <p:spPr>
          <a:xfrm>
            <a:off x="933398" y="5426927"/>
            <a:ext cx="405574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Dimension Tables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33398" y="5625171"/>
            <a:ext cx="405574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customers, stores, menu_items, ingredients with descriptive attributes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70829" y="6021659"/>
            <a:ext cx="6583350" cy="594732"/>
          </a:xfrm>
          <a:custGeom>
            <a:avLst/>
            <a:gdLst/>
            <a:ahLst/>
            <a:cxnLst/>
            <a:rect l="l" t="t" r="r" b="b"/>
            <a:pathLst>
              <a:path w="6583350" h="594732">
                <a:moveTo>
                  <a:pt x="66081" y="0"/>
                </a:moveTo>
                <a:lnTo>
                  <a:pt x="6517269" y="0"/>
                </a:lnTo>
                <a:cubicBezTo>
                  <a:pt x="6553764" y="0"/>
                  <a:pt x="6583350" y="29585"/>
                  <a:pt x="6583350" y="66081"/>
                </a:cubicBezTo>
                <a:lnTo>
                  <a:pt x="6583350" y="528651"/>
                </a:lnTo>
                <a:cubicBezTo>
                  <a:pt x="6583350" y="565146"/>
                  <a:pt x="6553764" y="594732"/>
                  <a:pt x="6517269" y="594732"/>
                </a:cubicBezTo>
                <a:lnTo>
                  <a:pt x="66081" y="594732"/>
                </a:lnTo>
                <a:cubicBezTo>
                  <a:pt x="29585" y="594732"/>
                  <a:pt x="0" y="565146"/>
                  <a:pt x="0" y="528651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69951" y="6120780"/>
            <a:ext cx="264325" cy="264325"/>
          </a:xfrm>
          <a:custGeom>
            <a:avLst/>
            <a:gdLst/>
            <a:ahLst/>
            <a:cxnLst/>
            <a:rect l="l" t="t" r="r" b="b"/>
            <a:pathLst>
              <a:path w="264325" h="264325">
                <a:moveTo>
                  <a:pt x="66081" y="0"/>
                </a:moveTo>
                <a:lnTo>
                  <a:pt x="198244" y="0"/>
                </a:lnTo>
                <a:cubicBezTo>
                  <a:pt x="234715" y="0"/>
                  <a:pt x="264325" y="29610"/>
                  <a:pt x="264325" y="66081"/>
                </a:cubicBezTo>
                <a:lnTo>
                  <a:pt x="264325" y="198244"/>
                </a:lnTo>
                <a:cubicBezTo>
                  <a:pt x="264325" y="234715"/>
                  <a:pt x="234715" y="264325"/>
                  <a:pt x="198244" y="264325"/>
                </a:cubicBezTo>
                <a:lnTo>
                  <a:pt x="66081" y="264325"/>
                </a:lnTo>
                <a:cubicBezTo>
                  <a:pt x="29610" y="264325"/>
                  <a:pt x="0" y="234715"/>
                  <a:pt x="0" y="198244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0" name="Shape 38"/>
          <p:cNvSpPr/>
          <p:nvPr/>
        </p:nvSpPr>
        <p:spPr>
          <a:xfrm>
            <a:off x="627772" y="6186862"/>
            <a:ext cx="148683" cy="132163"/>
          </a:xfrm>
          <a:custGeom>
            <a:avLst/>
            <a:gdLst/>
            <a:ahLst/>
            <a:cxnLst/>
            <a:rect l="l" t="t" r="r" b="b"/>
            <a:pathLst>
              <a:path w="148683" h="132163">
                <a:moveTo>
                  <a:pt x="108286" y="24780"/>
                </a:moveTo>
                <a:cubicBezTo>
                  <a:pt x="104001" y="24780"/>
                  <a:pt x="99845" y="25942"/>
                  <a:pt x="96205" y="28059"/>
                </a:cubicBezTo>
                <a:cubicBezTo>
                  <a:pt x="92127" y="23929"/>
                  <a:pt x="87377" y="20470"/>
                  <a:pt x="82137" y="17863"/>
                </a:cubicBezTo>
                <a:cubicBezTo>
                  <a:pt x="89416" y="11667"/>
                  <a:pt x="98683" y="8260"/>
                  <a:pt x="108286" y="8260"/>
                </a:cubicBezTo>
                <a:cubicBezTo>
                  <a:pt x="130588" y="8260"/>
                  <a:pt x="148683" y="26329"/>
                  <a:pt x="148683" y="48658"/>
                </a:cubicBezTo>
                <a:cubicBezTo>
                  <a:pt x="148683" y="59370"/>
                  <a:pt x="144424" y="69643"/>
                  <a:pt x="136861" y="77207"/>
                </a:cubicBezTo>
                <a:lnTo>
                  <a:pt x="118508" y="95560"/>
                </a:lnTo>
                <a:cubicBezTo>
                  <a:pt x="110944" y="103123"/>
                  <a:pt x="100671" y="107382"/>
                  <a:pt x="89958" y="107382"/>
                </a:cubicBezTo>
                <a:cubicBezTo>
                  <a:pt x="67656" y="107382"/>
                  <a:pt x="49561" y="89313"/>
                  <a:pt x="49561" y="66985"/>
                </a:cubicBezTo>
                <a:cubicBezTo>
                  <a:pt x="49561" y="66598"/>
                  <a:pt x="49561" y="66210"/>
                  <a:pt x="49587" y="65823"/>
                </a:cubicBezTo>
                <a:cubicBezTo>
                  <a:pt x="49716" y="61254"/>
                  <a:pt x="53510" y="57666"/>
                  <a:pt x="58079" y="57795"/>
                </a:cubicBezTo>
                <a:cubicBezTo>
                  <a:pt x="62648" y="57924"/>
                  <a:pt x="66236" y="61719"/>
                  <a:pt x="66107" y="66288"/>
                </a:cubicBezTo>
                <a:cubicBezTo>
                  <a:pt x="66107" y="66520"/>
                  <a:pt x="66107" y="66752"/>
                  <a:pt x="66107" y="66959"/>
                </a:cubicBezTo>
                <a:cubicBezTo>
                  <a:pt x="66107" y="80149"/>
                  <a:pt x="76794" y="90836"/>
                  <a:pt x="89984" y="90836"/>
                </a:cubicBezTo>
                <a:cubicBezTo>
                  <a:pt x="96308" y="90836"/>
                  <a:pt x="102374" y="88332"/>
                  <a:pt x="106866" y="83841"/>
                </a:cubicBezTo>
                <a:lnTo>
                  <a:pt x="125219" y="65488"/>
                </a:lnTo>
                <a:cubicBezTo>
                  <a:pt x="129685" y="61022"/>
                  <a:pt x="132214" y="54930"/>
                  <a:pt x="132214" y="48606"/>
                </a:cubicBezTo>
                <a:cubicBezTo>
                  <a:pt x="132214" y="35415"/>
                  <a:pt x="121528" y="24729"/>
                  <a:pt x="108337" y="24729"/>
                </a:cubicBezTo>
                <a:close/>
                <a:moveTo>
                  <a:pt x="71037" y="44734"/>
                </a:moveTo>
                <a:cubicBezTo>
                  <a:pt x="70547" y="44527"/>
                  <a:pt x="70057" y="44243"/>
                  <a:pt x="69618" y="43934"/>
                </a:cubicBezTo>
                <a:cubicBezTo>
                  <a:pt x="66365" y="42256"/>
                  <a:pt x="62648" y="41301"/>
                  <a:pt x="58750" y="41301"/>
                </a:cubicBezTo>
                <a:cubicBezTo>
                  <a:pt x="52426" y="41301"/>
                  <a:pt x="46360" y="43805"/>
                  <a:pt x="41869" y="48296"/>
                </a:cubicBezTo>
                <a:lnTo>
                  <a:pt x="23516" y="66649"/>
                </a:lnTo>
                <a:cubicBezTo>
                  <a:pt x="19050" y="71115"/>
                  <a:pt x="16520" y="77207"/>
                  <a:pt x="16520" y="83531"/>
                </a:cubicBezTo>
                <a:cubicBezTo>
                  <a:pt x="16520" y="96721"/>
                  <a:pt x="27207" y="107408"/>
                  <a:pt x="40397" y="107408"/>
                </a:cubicBezTo>
                <a:cubicBezTo>
                  <a:pt x="44657" y="107408"/>
                  <a:pt x="48812" y="106272"/>
                  <a:pt x="52452" y="104155"/>
                </a:cubicBezTo>
                <a:cubicBezTo>
                  <a:pt x="56530" y="108286"/>
                  <a:pt x="61280" y="111745"/>
                  <a:pt x="66546" y="114352"/>
                </a:cubicBezTo>
                <a:cubicBezTo>
                  <a:pt x="59267" y="120521"/>
                  <a:pt x="50026" y="123954"/>
                  <a:pt x="40397" y="123954"/>
                </a:cubicBezTo>
                <a:cubicBezTo>
                  <a:pt x="18095" y="123954"/>
                  <a:pt x="0" y="105885"/>
                  <a:pt x="0" y="83557"/>
                </a:cubicBezTo>
                <a:cubicBezTo>
                  <a:pt x="0" y="72844"/>
                  <a:pt x="4259" y="62571"/>
                  <a:pt x="11822" y="55008"/>
                </a:cubicBezTo>
                <a:lnTo>
                  <a:pt x="30175" y="36654"/>
                </a:lnTo>
                <a:cubicBezTo>
                  <a:pt x="37739" y="29091"/>
                  <a:pt x="48012" y="24832"/>
                  <a:pt x="58725" y="24832"/>
                </a:cubicBezTo>
                <a:cubicBezTo>
                  <a:pt x="81079" y="24832"/>
                  <a:pt x="99122" y="43056"/>
                  <a:pt x="99122" y="65333"/>
                </a:cubicBezTo>
                <a:cubicBezTo>
                  <a:pt x="99122" y="65668"/>
                  <a:pt x="99122" y="66004"/>
                  <a:pt x="99122" y="66339"/>
                </a:cubicBezTo>
                <a:cubicBezTo>
                  <a:pt x="99019" y="70908"/>
                  <a:pt x="95224" y="74496"/>
                  <a:pt x="90655" y="74393"/>
                </a:cubicBezTo>
                <a:cubicBezTo>
                  <a:pt x="86086" y="74290"/>
                  <a:pt x="82498" y="70495"/>
                  <a:pt x="82602" y="65926"/>
                </a:cubicBezTo>
                <a:cubicBezTo>
                  <a:pt x="82602" y="65720"/>
                  <a:pt x="82602" y="65539"/>
                  <a:pt x="82602" y="65333"/>
                </a:cubicBezTo>
                <a:cubicBezTo>
                  <a:pt x="82602" y="56634"/>
                  <a:pt x="77955" y="48993"/>
                  <a:pt x="71037" y="4478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933398" y="6120780"/>
            <a:ext cx="475785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Bridge Tables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33398" y="6319024"/>
            <a:ext cx="475785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order_items, store_ingredients, menu_ingredients for many-to-many relationships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330249" y="1127512"/>
            <a:ext cx="4526569" cy="5724293"/>
          </a:xfrm>
          <a:custGeom>
            <a:avLst/>
            <a:gdLst/>
            <a:ahLst/>
            <a:cxnLst/>
            <a:rect l="l" t="t" r="r" b="b"/>
            <a:pathLst>
              <a:path w="4526569" h="5724293">
                <a:moveTo>
                  <a:pt x="66088" y="0"/>
                </a:moveTo>
                <a:lnTo>
                  <a:pt x="4460481" y="0"/>
                </a:lnTo>
                <a:cubicBezTo>
                  <a:pt x="4496981" y="0"/>
                  <a:pt x="4526569" y="29589"/>
                  <a:pt x="4526569" y="66088"/>
                </a:cubicBezTo>
                <a:lnTo>
                  <a:pt x="4526569" y="5658205"/>
                </a:lnTo>
                <a:cubicBezTo>
                  <a:pt x="4526569" y="5694704"/>
                  <a:pt x="4496981" y="5724293"/>
                  <a:pt x="4460481" y="5724293"/>
                </a:cubicBezTo>
                <a:lnTo>
                  <a:pt x="66088" y="5724293"/>
                </a:lnTo>
                <a:cubicBezTo>
                  <a:pt x="29589" y="5724293"/>
                  <a:pt x="0" y="5694704"/>
                  <a:pt x="0" y="5658205"/>
                </a:cubicBezTo>
                <a:lnTo>
                  <a:pt x="0" y="66088"/>
                </a:lnTo>
                <a:cubicBezTo>
                  <a:pt x="0" y="29613"/>
                  <a:pt x="29613" y="0"/>
                  <a:pt x="6608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7497517" y="1296846"/>
            <a:ext cx="144553" cy="165203"/>
          </a:xfrm>
          <a:custGeom>
            <a:avLst/>
            <a:gdLst/>
            <a:ahLst/>
            <a:cxnLst/>
            <a:rect l="l" t="t" r="r" b="b"/>
            <a:pathLst>
              <a:path w="144553" h="165203">
                <a:moveTo>
                  <a:pt x="82602" y="51626"/>
                </a:moveTo>
                <a:lnTo>
                  <a:pt x="82602" y="82602"/>
                </a:lnTo>
                <a:lnTo>
                  <a:pt x="123902" y="82602"/>
                </a:lnTo>
                <a:lnTo>
                  <a:pt x="123902" y="51626"/>
                </a:lnTo>
                <a:lnTo>
                  <a:pt x="82602" y="51626"/>
                </a:lnTo>
                <a:close/>
                <a:moveTo>
                  <a:pt x="61951" y="51626"/>
                </a:moveTo>
                <a:lnTo>
                  <a:pt x="20650" y="51626"/>
                </a:lnTo>
                <a:lnTo>
                  <a:pt x="20650" y="82602"/>
                </a:lnTo>
                <a:lnTo>
                  <a:pt x="61951" y="82602"/>
                </a:lnTo>
                <a:lnTo>
                  <a:pt x="61951" y="51626"/>
                </a:lnTo>
                <a:close/>
                <a:moveTo>
                  <a:pt x="0" y="103252"/>
                </a:moveTo>
                <a:lnTo>
                  <a:pt x="0" y="30976"/>
                </a:lnTo>
                <a:cubicBezTo>
                  <a:pt x="0" y="19586"/>
                  <a:pt x="9260" y="10325"/>
                  <a:pt x="20650" y="10325"/>
                </a:cubicBezTo>
                <a:lnTo>
                  <a:pt x="123902" y="10325"/>
                </a:lnTo>
                <a:cubicBezTo>
                  <a:pt x="135292" y="10325"/>
                  <a:pt x="144553" y="19586"/>
                  <a:pt x="144553" y="30976"/>
                </a:cubicBezTo>
                <a:lnTo>
                  <a:pt x="144553" y="134228"/>
                </a:lnTo>
                <a:cubicBezTo>
                  <a:pt x="144553" y="145618"/>
                  <a:pt x="135292" y="154878"/>
                  <a:pt x="123902" y="154878"/>
                </a:cubicBezTo>
                <a:lnTo>
                  <a:pt x="20650" y="154878"/>
                </a:lnTo>
                <a:cubicBezTo>
                  <a:pt x="9260" y="154878"/>
                  <a:pt x="0" y="145618"/>
                  <a:pt x="0" y="134228"/>
                </a:cubicBezTo>
                <a:lnTo>
                  <a:pt x="0" y="103252"/>
                </a:lnTo>
                <a:close/>
                <a:moveTo>
                  <a:pt x="123902" y="103252"/>
                </a:moveTo>
                <a:lnTo>
                  <a:pt x="82602" y="103252"/>
                </a:lnTo>
                <a:lnTo>
                  <a:pt x="82602" y="134228"/>
                </a:lnTo>
                <a:lnTo>
                  <a:pt x="123902" y="134228"/>
                </a:lnTo>
                <a:lnTo>
                  <a:pt x="123902" y="103252"/>
                </a:lnTo>
                <a:close/>
                <a:moveTo>
                  <a:pt x="61951" y="134228"/>
                </a:moveTo>
                <a:lnTo>
                  <a:pt x="61951" y="103252"/>
                </a:lnTo>
                <a:lnTo>
                  <a:pt x="20650" y="103252"/>
                </a:lnTo>
                <a:lnTo>
                  <a:pt x="20650" y="134228"/>
                </a:lnTo>
                <a:lnTo>
                  <a:pt x="61951" y="13422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5" name="Text 43"/>
          <p:cNvSpPr/>
          <p:nvPr/>
        </p:nvSpPr>
        <p:spPr>
          <a:xfrm>
            <a:off x="7673046" y="1263805"/>
            <a:ext cx="4130081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Schema Statistics</a:t>
            </a:r>
            <a:endParaRPr lang="en-US" sz="1600" dirty="0"/>
          </a:p>
        </p:txBody>
      </p:sp>
      <p:pic>
        <p:nvPicPr>
          <p:cNvPr id="46" name="Image 0" descr="https://kimi-img.moonshot.cn/pub/slides/26-02-14-06:46:37-d67qjjfqmogror2god3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466542" y="1594211"/>
            <a:ext cx="3601431" cy="4361366"/>
          </a:xfrm>
          <a:prstGeom prst="roundRect">
            <a:avLst>
              <a:gd name="adj" fmla="val 0"/>
            </a:avLst>
          </a:prstGeom>
        </p:spPr>
      </p:pic>
      <p:sp>
        <p:nvSpPr>
          <p:cNvPr id="47" name="Shape 44"/>
          <p:cNvSpPr/>
          <p:nvPr/>
        </p:nvSpPr>
        <p:spPr>
          <a:xfrm>
            <a:off x="7466542" y="6054699"/>
            <a:ext cx="2089821" cy="660813"/>
          </a:xfrm>
          <a:custGeom>
            <a:avLst/>
            <a:gdLst/>
            <a:ahLst/>
            <a:cxnLst/>
            <a:rect l="l" t="t" r="r" b="b"/>
            <a:pathLst>
              <a:path w="2089821" h="660813">
                <a:moveTo>
                  <a:pt x="66081" y="0"/>
                </a:moveTo>
                <a:lnTo>
                  <a:pt x="2023740" y="0"/>
                </a:lnTo>
                <a:cubicBezTo>
                  <a:pt x="2060236" y="0"/>
                  <a:pt x="2089821" y="29586"/>
                  <a:pt x="2089821" y="66081"/>
                </a:cubicBezTo>
                <a:lnTo>
                  <a:pt x="2089821" y="594732"/>
                </a:lnTo>
                <a:cubicBezTo>
                  <a:pt x="2089821" y="631227"/>
                  <a:pt x="2060236" y="660813"/>
                  <a:pt x="2023740" y="660813"/>
                </a:cubicBezTo>
                <a:lnTo>
                  <a:pt x="66081" y="660813"/>
                </a:lnTo>
                <a:cubicBezTo>
                  <a:pt x="29610" y="660813"/>
                  <a:pt x="0" y="631203"/>
                  <a:pt x="0" y="594732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7516103" y="6153821"/>
            <a:ext cx="1990699" cy="26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61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7532623" y="6418146"/>
            <a:ext cx="1957659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Tables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9625025" y="6054699"/>
            <a:ext cx="2089821" cy="660813"/>
          </a:xfrm>
          <a:custGeom>
            <a:avLst/>
            <a:gdLst/>
            <a:ahLst/>
            <a:cxnLst/>
            <a:rect l="l" t="t" r="r" b="b"/>
            <a:pathLst>
              <a:path w="2089821" h="660813">
                <a:moveTo>
                  <a:pt x="66081" y="0"/>
                </a:moveTo>
                <a:lnTo>
                  <a:pt x="2023740" y="0"/>
                </a:lnTo>
                <a:cubicBezTo>
                  <a:pt x="2060236" y="0"/>
                  <a:pt x="2089821" y="29586"/>
                  <a:pt x="2089821" y="66081"/>
                </a:cubicBezTo>
                <a:lnTo>
                  <a:pt x="2089821" y="594732"/>
                </a:lnTo>
                <a:cubicBezTo>
                  <a:pt x="2089821" y="631227"/>
                  <a:pt x="2060236" y="660813"/>
                  <a:pt x="2023740" y="660813"/>
                </a:cubicBezTo>
                <a:lnTo>
                  <a:pt x="66081" y="660813"/>
                </a:lnTo>
                <a:cubicBezTo>
                  <a:pt x="29610" y="660813"/>
                  <a:pt x="0" y="631203"/>
                  <a:pt x="0" y="594732"/>
                </a:cubicBezTo>
                <a:lnTo>
                  <a:pt x="0" y="66081"/>
                </a:lnTo>
                <a:cubicBezTo>
                  <a:pt x="0" y="29610"/>
                  <a:pt x="29610" y="0"/>
                  <a:pt x="6608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9674586" y="6153821"/>
            <a:ext cx="1990699" cy="26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61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15K+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9691107" y="6418146"/>
            <a:ext cx="1957659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Records Generated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SYNTHETIC DATA ENGINE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Generation Framework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207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21469" y="1083469"/>
            <a:ext cx="5707063" cy="2278063"/>
          </a:xfrm>
          <a:custGeom>
            <a:avLst/>
            <a:gdLst/>
            <a:ahLst/>
            <a:cxnLst/>
            <a:rect l="l" t="t" r="r" b="b"/>
            <a:pathLst>
              <a:path w="5707063" h="2278063">
                <a:moveTo>
                  <a:pt x="63490" y="0"/>
                </a:moveTo>
                <a:lnTo>
                  <a:pt x="5643573" y="0"/>
                </a:lnTo>
                <a:cubicBezTo>
                  <a:pt x="5678637" y="0"/>
                  <a:pt x="5707063" y="28425"/>
                  <a:pt x="5707063" y="63490"/>
                </a:cubicBezTo>
                <a:lnTo>
                  <a:pt x="5707063" y="2214573"/>
                </a:lnTo>
                <a:cubicBezTo>
                  <a:pt x="5707063" y="2249637"/>
                  <a:pt x="5678637" y="2278063"/>
                  <a:pt x="5643573" y="2278063"/>
                </a:cubicBezTo>
                <a:lnTo>
                  <a:pt x="63490" y="2278063"/>
                </a:lnTo>
                <a:cubicBezTo>
                  <a:pt x="28425" y="2278063"/>
                  <a:pt x="0" y="2249637"/>
                  <a:pt x="0" y="2214573"/>
                </a:cubicBezTo>
                <a:lnTo>
                  <a:pt x="0" y="63490"/>
                </a:lnTo>
                <a:cubicBezTo>
                  <a:pt x="0" y="28449"/>
                  <a:pt x="28449" y="0"/>
                  <a:pt x="6349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2438" y="1246188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28953" y="65267"/>
                </a:moveTo>
                <a:cubicBezTo>
                  <a:pt x="132736" y="64244"/>
                  <a:pt x="136705" y="66042"/>
                  <a:pt x="138410" y="69546"/>
                </a:cubicBezTo>
                <a:lnTo>
                  <a:pt x="144177" y="81204"/>
                </a:lnTo>
                <a:cubicBezTo>
                  <a:pt x="147371" y="81638"/>
                  <a:pt x="150502" y="82507"/>
                  <a:pt x="153448" y="83716"/>
                </a:cubicBezTo>
                <a:lnTo>
                  <a:pt x="164300" y="76491"/>
                </a:lnTo>
                <a:cubicBezTo>
                  <a:pt x="167556" y="74321"/>
                  <a:pt x="171865" y="74755"/>
                  <a:pt x="174625" y="77515"/>
                </a:cubicBezTo>
                <a:lnTo>
                  <a:pt x="180578" y="83468"/>
                </a:lnTo>
                <a:cubicBezTo>
                  <a:pt x="183338" y="86227"/>
                  <a:pt x="183772" y="90568"/>
                  <a:pt x="181601" y="93793"/>
                </a:cubicBezTo>
                <a:lnTo>
                  <a:pt x="174377" y="104614"/>
                </a:lnTo>
                <a:cubicBezTo>
                  <a:pt x="174966" y="106071"/>
                  <a:pt x="175493" y="107590"/>
                  <a:pt x="175927" y="109172"/>
                </a:cubicBezTo>
                <a:cubicBezTo>
                  <a:pt x="176361" y="110753"/>
                  <a:pt x="176640" y="112303"/>
                  <a:pt x="176857" y="113885"/>
                </a:cubicBezTo>
                <a:lnTo>
                  <a:pt x="188547" y="119652"/>
                </a:lnTo>
                <a:cubicBezTo>
                  <a:pt x="192050" y="121388"/>
                  <a:pt x="193849" y="125357"/>
                  <a:pt x="192825" y="129108"/>
                </a:cubicBezTo>
                <a:lnTo>
                  <a:pt x="190655" y="137232"/>
                </a:lnTo>
                <a:cubicBezTo>
                  <a:pt x="189632" y="140984"/>
                  <a:pt x="186128" y="143526"/>
                  <a:pt x="182221" y="143278"/>
                </a:cubicBezTo>
                <a:lnTo>
                  <a:pt x="169199" y="142441"/>
                </a:lnTo>
                <a:cubicBezTo>
                  <a:pt x="167246" y="144952"/>
                  <a:pt x="164982" y="147278"/>
                  <a:pt x="162409" y="149262"/>
                </a:cubicBezTo>
                <a:lnTo>
                  <a:pt x="163246" y="162254"/>
                </a:lnTo>
                <a:cubicBezTo>
                  <a:pt x="163494" y="166160"/>
                  <a:pt x="160951" y="169695"/>
                  <a:pt x="157200" y="170687"/>
                </a:cubicBezTo>
                <a:lnTo>
                  <a:pt x="149076" y="172858"/>
                </a:lnTo>
                <a:cubicBezTo>
                  <a:pt x="145293" y="173881"/>
                  <a:pt x="141356" y="172083"/>
                  <a:pt x="139619" y="168579"/>
                </a:cubicBezTo>
                <a:lnTo>
                  <a:pt x="133852" y="156921"/>
                </a:lnTo>
                <a:cubicBezTo>
                  <a:pt x="130659" y="156487"/>
                  <a:pt x="127527" y="155618"/>
                  <a:pt x="124582" y="154409"/>
                </a:cubicBezTo>
                <a:lnTo>
                  <a:pt x="113729" y="161634"/>
                </a:lnTo>
                <a:cubicBezTo>
                  <a:pt x="110474" y="163804"/>
                  <a:pt x="106164" y="163370"/>
                  <a:pt x="103405" y="160610"/>
                </a:cubicBezTo>
                <a:lnTo>
                  <a:pt x="97451" y="154657"/>
                </a:lnTo>
                <a:cubicBezTo>
                  <a:pt x="94692" y="151898"/>
                  <a:pt x="94258" y="147588"/>
                  <a:pt x="96428" y="144332"/>
                </a:cubicBezTo>
                <a:lnTo>
                  <a:pt x="103653" y="133480"/>
                </a:lnTo>
                <a:cubicBezTo>
                  <a:pt x="103063" y="132023"/>
                  <a:pt x="102536" y="130504"/>
                  <a:pt x="102102" y="128922"/>
                </a:cubicBezTo>
                <a:cubicBezTo>
                  <a:pt x="101668" y="127341"/>
                  <a:pt x="101389" y="125760"/>
                  <a:pt x="101172" y="124209"/>
                </a:cubicBezTo>
                <a:lnTo>
                  <a:pt x="89483" y="118442"/>
                </a:lnTo>
                <a:cubicBezTo>
                  <a:pt x="85979" y="116706"/>
                  <a:pt x="84212" y="112737"/>
                  <a:pt x="85204" y="108986"/>
                </a:cubicBezTo>
                <a:lnTo>
                  <a:pt x="87375" y="100862"/>
                </a:lnTo>
                <a:cubicBezTo>
                  <a:pt x="88398" y="97110"/>
                  <a:pt x="91901" y="94568"/>
                  <a:pt x="95808" y="94816"/>
                </a:cubicBezTo>
                <a:lnTo>
                  <a:pt x="108800" y="95653"/>
                </a:lnTo>
                <a:cubicBezTo>
                  <a:pt x="110753" y="93142"/>
                  <a:pt x="113016" y="90816"/>
                  <a:pt x="115590" y="88832"/>
                </a:cubicBezTo>
                <a:lnTo>
                  <a:pt x="114753" y="75871"/>
                </a:lnTo>
                <a:cubicBezTo>
                  <a:pt x="114505" y="71965"/>
                  <a:pt x="117047" y="68430"/>
                  <a:pt x="120799" y="67438"/>
                </a:cubicBezTo>
                <a:lnTo>
                  <a:pt x="128922" y="65267"/>
                </a:lnTo>
                <a:close/>
                <a:moveTo>
                  <a:pt x="139030" y="105420"/>
                </a:moveTo>
                <a:cubicBezTo>
                  <a:pt x="131501" y="105428"/>
                  <a:pt x="125395" y="111548"/>
                  <a:pt x="125403" y="119078"/>
                </a:cubicBezTo>
                <a:cubicBezTo>
                  <a:pt x="125412" y="126608"/>
                  <a:pt x="131532" y="132714"/>
                  <a:pt x="139061" y="132705"/>
                </a:cubicBezTo>
                <a:cubicBezTo>
                  <a:pt x="146591" y="132697"/>
                  <a:pt x="152697" y="126577"/>
                  <a:pt x="152688" y="119047"/>
                </a:cubicBezTo>
                <a:cubicBezTo>
                  <a:pt x="152680" y="111517"/>
                  <a:pt x="146560" y="105411"/>
                  <a:pt x="139030" y="105420"/>
                </a:cubicBezTo>
                <a:close/>
                <a:moveTo>
                  <a:pt x="69732" y="-14108"/>
                </a:moveTo>
                <a:lnTo>
                  <a:pt x="77856" y="-11937"/>
                </a:lnTo>
                <a:cubicBezTo>
                  <a:pt x="81607" y="-10914"/>
                  <a:pt x="84150" y="-7379"/>
                  <a:pt x="83902" y="-3504"/>
                </a:cubicBezTo>
                <a:lnTo>
                  <a:pt x="83065" y="9457"/>
                </a:lnTo>
                <a:cubicBezTo>
                  <a:pt x="85638" y="11441"/>
                  <a:pt x="87902" y="13736"/>
                  <a:pt x="89855" y="16278"/>
                </a:cubicBezTo>
                <a:lnTo>
                  <a:pt x="102877" y="15441"/>
                </a:lnTo>
                <a:cubicBezTo>
                  <a:pt x="106753" y="15193"/>
                  <a:pt x="110288" y="17735"/>
                  <a:pt x="111311" y="21487"/>
                </a:cubicBezTo>
                <a:lnTo>
                  <a:pt x="113481" y="29611"/>
                </a:lnTo>
                <a:cubicBezTo>
                  <a:pt x="114474" y="33362"/>
                  <a:pt x="112706" y="37331"/>
                  <a:pt x="109203" y="39067"/>
                </a:cubicBezTo>
                <a:lnTo>
                  <a:pt x="97513" y="44834"/>
                </a:lnTo>
                <a:cubicBezTo>
                  <a:pt x="97296" y="46416"/>
                  <a:pt x="96986" y="47997"/>
                  <a:pt x="96583" y="49547"/>
                </a:cubicBezTo>
                <a:cubicBezTo>
                  <a:pt x="96180" y="51098"/>
                  <a:pt x="95622" y="52648"/>
                  <a:pt x="95033" y="54105"/>
                </a:cubicBezTo>
                <a:lnTo>
                  <a:pt x="102257" y="64957"/>
                </a:lnTo>
                <a:cubicBezTo>
                  <a:pt x="104428" y="68213"/>
                  <a:pt x="103994" y="72523"/>
                  <a:pt x="101234" y="75282"/>
                </a:cubicBezTo>
                <a:lnTo>
                  <a:pt x="95281" y="81235"/>
                </a:lnTo>
                <a:cubicBezTo>
                  <a:pt x="92521" y="83995"/>
                  <a:pt x="88212" y="84429"/>
                  <a:pt x="84956" y="82259"/>
                </a:cubicBezTo>
                <a:lnTo>
                  <a:pt x="74104" y="75034"/>
                </a:lnTo>
                <a:cubicBezTo>
                  <a:pt x="71158" y="76243"/>
                  <a:pt x="68027" y="77112"/>
                  <a:pt x="64833" y="77546"/>
                </a:cubicBezTo>
                <a:lnTo>
                  <a:pt x="59066" y="89204"/>
                </a:lnTo>
                <a:cubicBezTo>
                  <a:pt x="57330" y="92708"/>
                  <a:pt x="53361" y="94475"/>
                  <a:pt x="49609" y="93483"/>
                </a:cubicBezTo>
                <a:lnTo>
                  <a:pt x="41486" y="91312"/>
                </a:lnTo>
                <a:cubicBezTo>
                  <a:pt x="37703" y="90289"/>
                  <a:pt x="35192" y="86754"/>
                  <a:pt x="35440" y="82879"/>
                </a:cubicBezTo>
                <a:lnTo>
                  <a:pt x="36277" y="69887"/>
                </a:lnTo>
                <a:cubicBezTo>
                  <a:pt x="33703" y="67903"/>
                  <a:pt x="31440" y="65608"/>
                  <a:pt x="29487" y="63066"/>
                </a:cubicBezTo>
                <a:lnTo>
                  <a:pt x="16464" y="63903"/>
                </a:lnTo>
                <a:cubicBezTo>
                  <a:pt x="12588" y="64151"/>
                  <a:pt x="9054" y="61609"/>
                  <a:pt x="8031" y="57857"/>
                </a:cubicBezTo>
                <a:lnTo>
                  <a:pt x="5860" y="49733"/>
                </a:lnTo>
                <a:cubicBezTo>
                  <a:pt x="4868" y="45982"/>
                  <a:pt x="6635" y="42013"/>
                  <a:pt x="10139" y="40277"/>
                </a:cubicBezTo>
                <a:lnTo>
                  <a:pt x="21828" y="34510"/>
                </a:lnTo>
                <a:cubicBezTo>
                  <a:pt x="22045" y="32928"/>
                  <a:pt x="22355" y="31378"/>
                  <a:pt x="22758" y="29797"/>
                </a:cubicBezTo>
                <a:cubicBezTo>
                  <a:pt x="23192" y="28215"/>
                  <a:pt x="23688" y="26696"/>
                  <a:pt x="24309" y="25239"/>
                </a:cubicBezTo>
                <a:lnTo>
                  <a:pt x="17084" y="14418"/>
                </a:lnTo>
                <a:cubicBezTo>
                  <a:pt x="14914" y="11162"/>
                  <a:pt x="15348" y="6852"/>
                  <a:pt x="18107" y="4093"/>
                </a:cubicBezTo>
                <a:lnTo>
                  <a:pt x="24061" y="-1860"/>
                </a:lnTo>
                <a:cubicBezTo>
                  <a:pt x="26820" y="-4620"/>
                  <a:pt x="31130" y="-5054"/>
                  <a:pt x="34385" y="-2884"/>
                </a:cubicBezTo>
                <a:lnTo>
                  <a:pt x="45238" y="4341"/>
                </a:lnTo>
                <a:cubicBezTo>
                  <a:pt x="48183" y="3132"/>
                  <a:pt x="51315" y="2263"/>
                  <a:pt x="54508" y="1829"/>
                </a:cubicBezTo>
                <a:lnTo>
                  <a:pt x="60275" y="-9829"/>
                </a:lnTo>
                <a:cubicBezTo>
                  <a:pt x="62012" y="-13333"/>
                  <a:pt x="65949" y="-15100"/>
                  <a:pt x="69732" y="-14108"/>
                </a:cubicBezTo>
                <a:close/>
                <a:moveTo>
                  <a:pt x="59655" y="26045"/>
                </a:moveTo>
                <a:cubicBezTo>
                  <a:pt x="52126" y="26045"/>
                  <a:pt x="46013" y="32158"/>
                  <a:pt x="46013" y="39688"/>
                </a:cubicBezTo>
                <a:cubicBezTo>
                  <a:pt x="46013" y="47217"/>
                  <a:pt x="52126" y="53330"/>
                  <a:pt x="59655" y="53330"/>
                </a:cubicBezTo>
                <a:cubicBezTo>
                  <a:pt x="67185" y="53330"/>
                  <a:pt x="73298" y="47217"/>
                  <a:pt x="73298" y="39688"/>
                </a:cubicBezTo>
                <a:cubicBezTo>
                  <a:pt x="73298" y="32158"/>
                  <a:pt x="67185" y="26045"/>
                  <a:pt x="59655" y="2604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650875" y="1214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Faker Library Integration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438" y="1531938"/>
            <a:ext cx="5445125" cy="857250"/>
          </a:xfrm>
          <a:custGeom>
            <a:avLst/>
            <a:gdLst/>
            <a:ahLst/>
            <a:cxnLst/>
            <a:rect l="l" t="t" r="r" b="b"/>
            <a:pathLst>
              <a:path w="5445125" h="857250">
                <a:moveTo>
                  <a:pt x="63497" y="0"/>
                </a:moveTo>
                <a:lnTo>
                  <a:pt x="5381628" y="0"/>
                </a:lnTo>
                <a:cubicBezTo>
                  <a:pt x="5416697" y="0"/>
                  <a:pt x="5445125" y="28428"/>
                  <a:pt x="5445125" y="63497"/>
                </a:cubicBezTo>
                <a:lnTo>
                  <a:pt x="5445125" y="793753"/>
                </a:lnTo>
                <a:cubicBezTo>
                  <a:pt x="5445125" y="828822"/>
                  <a:pt x="5416697" y="857250"/>
                  <a:pt x="5381628" y="857250"/>
                </a:cubicBezTo>
                <a:lnTo>
                  <a:pt x="63497" y="857250"/>
                </a:lnTo>
                <a:cubicBezTo>
                  <a:pt x="28428" y="857250"/>
                  <a:pt x="0" y="828822"/>
                  <a:pt x="0" y="793753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47688" y="1627188"/>
            <a:ext cx="53022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faker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Faker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faker_food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FoodProvider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 = Faker()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fake.add_provider(FoodProvider)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2438" y="254781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9"/>
          <p:cNvSpPr/>
          <p:nvPr/>
        </p:nvSpPr>
        <p:spPr>
          <a:xfrm>
            <a:off x="611188" y="2484313"/>
            <a:ext cx="3579813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Faker.seed(0):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Ensures reproducible data generation across runs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2438" y="281768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Text 11"/>
          <p:cNvSpPr/>
          <p:nvPr/>
        </p:nvSpPr>
        <p:spPr>
          <a:xfrm>
            <a:off x="611188" y="2754188"/>
            <a:ext cx="4325938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FoodProvider: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Specialized provider for ingredients, dishes, and measurements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2438" y="308756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31750"/>
                </a:lnTo>
                <a:cubicBezTo>
                  <a:pt x="63500" y="49273"/>
                  <a:pt x="49273" y="63500"/>
                  <a:pt x="31750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Text 13"/>
          <p:cNvSpPr/>
          <p:nvPr/>
        </p:nvSpPr>
        <p:spPr>
          <a:xfrm>
            <a:off x="611188" y="3024063"/>
            <a:ext cx="4310063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Locale Support: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Faker('en_GB') for UK-specific addresses and phone numbers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1469" y="3496345"/>
            <a:ext cx="5707063" cy="4246563"/>
          </a:xfrm>
          <a:custGeom>
            <a:avLst/>
            <a:gdLst/>
            <a:ahLst/>
            <a:cxnLst/>
            <a:rect l="l" t="t" r="r" b="b"/>
            <a:pathLst>
              <a:path w="5707063" h="4246563">
                <a:moveTo>
                  <a:pt x="63486" y="0"/>
                </a:moveTo>
                <a:lnTo>
                  <a:pt x="5643576" y="0"/>
                </a:lnTo>
                <a:cubicBezTo>
                  <a:pt x="5678639" y="0"/>
                  <a:pt x="5707063" y="28424"/>
                  <a:pt x="5707063" y="63486"/>
                </a:cubicBezTo>
                <a:lnTo>
                  <a:pt x="5707063" y="4183076"/>
                </a:lnTo>
                <a:cubicBezTo>
                  <a:pt x="5707063" y="4218139"/>
                  <a:pt x="5678639" y="4246563"/>
                  <a:pt x="5643576" y="4246563"/>
                </a:cubicBezTo>
                <a:lnTo>
                  <a:pt x="63486" y="4246563"/>
                </a:lnTo>
                <a:cubicBezTo>
                  <a:pt x="28424" y="4246563"/>
                  <a:pt x="0" y="4218139"/>
                  <a:pt x="0" y="4183076"/>
                </a:cubicBezTo>
                <a:lnTo>
                  <a:pt x="0" y="63486"/>
                </a:lnTo>
                <a:cubicBezTo>
                  <a:pt x="0" y="28447"/>
                  <a:pt x="28447" y="0"/>
                  <a:pt x="63486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72281" y="365906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0801" y="0"/>
                  <a:pt x="82228" y="310"/>
                  <a:pt x="83530" y="899"/>
                </a:cubicBezTo>
                <a:lnTo>
                  <a:pt x="141945" y="25673"/>
                </a:lnTo>
                <a:cubicBezTo>
                  <a:pt x="148766" y="28556"/>
                  <a:pt x="153851" y="35285"/>
                  <a:pt x="153820" y="43408"/>
                </a:cubicBezTo>
                <a:cubicBezTo>
                  <a:pt x="153665" y="74166"/>
                  <a:pt x="141015" y="130442"/>
                  <a:pt x="87592" y="156021"/>
                </a:cubicBezTo>
                <a:cubicBezTo>
                  <a:pt x="82414" y="158502"/>
                  <a:pt x="76398" y="158502"/>
                  <a:pt x="71220" y="156021"/>
                </a:cubicBezTo>
                <a:cubicBezTo>
                  <a:pt x="17766" y="130442"/>
                  <a:pt x="5147" y="74166"/>
                  <a:pt x="4992" y="43408"/>
                </a:cubicBezTo>
                <a:cubicBezTo>
                  <a:pt x="4961" y="35285"/>
                  <a:pt x="10046" y="28556"/>
                  <a:pt x="16867" y="25673"/>
                </a:cubicBezTo>
                <a:lnTo>
                  <a:pt x="75251" y="899"/>
                </a:lnTo>
                <a:cubicBezTo>
                  <a:pt x="76553" y="310"/>
                  <a:pt x="77949" y="0"/>
                  <a:pt x="79375" y="0"/>
                </a:cubicBezTo>
                <a:close/>
                <a:moveTo>
                  <a:pt x="79375" y="20712"/>
                </a:moveTo>
                <a:lnTo>
                  <a:pt x="79375" y="137945"/>
                </a:lnTo>
                <a:cubicBezTo>
                  <a:pt x="122163" y="117233"/>
                  <a:pt x="133666" y="71344"/>
                  <a:pt x="133945" y="43873"/>
                </a:cubicBezTo>
                <a:lnTo>
                  <a:pt x="79375" y="20743"/>
                </a:lnTo>
                <a:lnTo>
                  <a:pt x="79375" y="2074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Text 16"/>
          <p:cNvSpPr/>
          <p:nvPr/>
        </p:nvSpPr>
        <p:spPr>
          <a:xfrm>
            <a:off x="650875" y="3627313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Error Handling Strategy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52438" y="3944813"/>
            <a:ext cx="5445125" cy="992188"/>
          </a:xfrm>
          <a:custGeom>
            <a:avLst/>
            <a:gdLst/>
            <a:ahLst/>
            <a:cxnLst/>
            <a:rect l="l" t="t" r="r" b="b"/>
            <a:pathLst>
              <a:path w="5445125" h="992188">
                <a:moveTo>
                  <a:pt x="63500" y="0"/>
                </a:moveTo>
                <a:lnTo>
                  <a:pt x="5381625" y="0"/>
                </a:lnTo>
                <a:cubicBezTo>
                  <a:pt x="5416672" y="0"/>
                  <a:pt x="5445125" y="28453"/>
                  <a:pt x="5445125" y="63500"/>
                </a:cubicBezTo>
                <a:lnTo>
                  <a:pt x="5445125" y="928688"/>
                </a:lnTo>
                <a:cubicBezTo>
                  <a:pt x="5445125" y="963734"/>
                  <a:pt x="5416672" y="992188"/>
                  <a:pt x="5381625" y="992188"/>
                </a:cubicBezTo>
                <a:lnTo>
                  <a:pt x="63500" y="992188"/>
                </a:lnTo>
                <a:cubicBezTo>
                  <a:pt x="28453" y="992188"/>
                  <a:pt x="0" y="963734"/>
                  <a:pt x="0" y="92868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47688" y="4040063"/>
            <a:ext cx="5302250" cy="80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data.append({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'email'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fake.unique.email()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UniquenessException: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logger.warning(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'Uniqueness fail'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68313" y="5358309"/>
            <a:ext cx="5429250" cy="603250"/>
          </a:xfrm>
          <a:custGeom>
            <a:avLst/>
            <a:gdLst/>
            <a:ahLst/>
            <a:cxnLst/>
            <a:rect l="l" t="t" r="r" b="b"/>
            <a:pathLst>
              <a:path w="5429250" h="603250">
                <a:moveTo>
                  <a:pt x="31750" y="0"/>
                </a:moveTo>
                <a:lnTo>
                  <a:pt x="5365752" y="0"/>
                </a:lnTo>
                <a:cubicBezTo>
                  <a:pt x="5400821" y="0"/>
                  <a:pt x="5429250" y="28429"/>
                  <a:pt x="5429250" y="63498"/>
                </a:cubicBezTo>
                <a:lnTo>
                  <a:pt x="5429250" y="539752"/>
                </a:lnTo>
                <a:cubicBezTo>
                  <a:pt x="5429250" y="574821"/>
                  <a:pt x="5400821" y="603250"/>
                  <a:pt x="5365752" y="603250"/>
                </a:cubicBezTo>
                <a:lnTo>
                  <a:pt x="31750" y="603250"/>
                </a:lnTo>
                <a:cubicBezTo>
                  <a:pt x="14215" y="603250"/>
                  <a:pt x="0" y="589035"/>
                  <a:pt x="0" y="571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68313" y="5358309"/>
            <a:ext cx="31750" cy="603250"/>
          </a:xfrm>
          <a:custGeom>
            <a:avLst/>
            <a:gdLst/>
            <a:ahLst/>
            <a:cxnLst/>
            <a:rect l="l" t="t" r="r" b="b"/>
            <a:pathLst>
              <a:path w="31750" h="603250">
                <a:moveTo>
                  <a:pt x="31750" y="0"/>
                </a:moveTo>
                <a:lnTo>
                  <a:pt x="31750" y="0"/>
                </a:lnTo>
                <a:lnTo>
                  <a:pt x="31750" y="603250"/>
                </a:lnTo>
                <a:lnTo>
                  <a:pt x="31750" y="603250"/>
                </a:lnTo>
                <a:cubicBezTo>
                  <a:pt x="14227" y="603250"/>
                  <a:pt x="0" y="589023"/>
                  <a:pt x="0" y="571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Text 21"/>
          <p:cNvSpPr/>
          <p:nvPr/>
        </p:nvSpPr>
        <p:spPr>
          <a:xfrm>
            <a:off x="579438" y="5453559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UniquenessException Handling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438" y="5675809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Graceful handling of unique constraint violations during data generation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8313" y="6680771"/>
            <a:ext cx="5429250" cy="603250"/>
          </a:xfrm>
          <a:custGeom>
            <a:avLst/>
            <a:gdLst/>
            <a:ahLst/>
            <a:cxnLst/>
            <a:rect l="l" t="t" r="r" b="b"/>
            <a:pathLst>
              <a:path w="5429250" h="603250">
                <a:moveTo>
                  <a:pt x="31750" y="0"/>
                </a:moveTo>
                <a:lnTo>
                  <a:pt x="5365752" y="0"/>
                </a:lnTo>
                <a:cubicBezTo>
                  <a:pt x="5400821" y="0"/>
                  <a:pt x="5429250" y="28429"/>
                  <a:pt x="5429250" y="63498"/>
                </a:cubicBezTo>
                <a:lnTo>
                  <a:pt x="5429250" y="539752"/>
                </a:lnTo>
                <a:cubicBezTo>
                  <a:pt x="5429250" y="574821"/>
                  <a:pt x="5400821" y="603250"/>
                  <a:pt x="5365752" y="603250"/>
                </a:cubicBezTo>
                <a:lnTo>
                  <a:pt x="31750" y="603250"/>
                </a:lnTo>
                <a:cubicBezTo>
                  <a:pt x="14215" y="603250"/>
                  <a:pt x="0" y="589035"/>
                  <a:pt x="0" y="571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468313" y="6680771"/>
            <a:ext cx="31750" cy="603250"/>
          </a:xfrm>
          <a:custGeom>
            <a:avLst/>
            <a:gdLst/>
            <a:ahLst/>
            <a:cxnLst/>
            <a:rect l="l" t="t" r="r" b="b"/>
            <a:pathLst>
              <a:path w="31750" h="603250">
                <a:moveTo>
                  <a:pt x="31750" y="0"/>
                </a:moveTo>
                <a:lnTo>
                  <a:pt x="31750" y="0"/>
                </a:lnTo>
                <a:lnTo>
                  <a:pt x="31750" y="603250"/>
                </a:lnTo>
                <a:lnTo>
                  <a:pt x="31750" y="603250"/>
                </a:lnTo>
                <a:cubicBezTo>
                  <a:pt x="14227" y="603250"/>
                  <a:pt x="0" y="589023"/>
                  <a:pt x="0" y="571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7" name="Text 25"/>
          <p:cNvSpPr/>
          <p:nvPr/>
        </p:nvSpPr>
        <p:spPr>
          <a:xfrm>
            <a:off x="579438" y="6776021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Logging Integration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9438" y="6998271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logging via custom logger_setup module for debugging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63469" y="1083469"/>
            <a:ext cx="5707063" cy="4198938"/>
          </a:xfrm>
          <a:custGeom>
            <a:avLst/>
            <a:gdLst/>
            <a:ahLst/>
            <a:cxnLst/>
            <a:rect l="l" t="t" r="r" b="b"/>
            <a:pathLst>
              <a:path w="5707063" h="4198938">
                <a:moveTo>
                  <a:pt x="63488" y="0"/>
                </a:moveTo>
                <a:lnTo>
                  <a:pt x="5643575" y="0"/>
                </a:lnTo>
                <a:cubicBezTo>
                  <a:pt x="5678638" y="0"/>
                  <a:pt x="5707063" y="28425"/>
                  <a:pt x="5707063" y="63488"/>
                </a:cubicBezTo>
                <a:lnTo>
                  <a:pt x="5707063" y="4135450"/>
                </a:lnTo>
                <a:cubicBezTo>
                  <a:pt x="5707063" y="4170513"/>
                  <a:pt x="5678638" y="4198938"/>
                  <a:pt x="5643575" y="4198938"/>
                </a:cubicBezTo>
                <a:lnTo>
                  <a:pt x="63488" y="4198938"/>
                </a:lnTo>
                <a:cubicBezTo>
                  <a:pt x="28425" y="4198938"/>
                  <a:pt x="0" y="4170513"/>
                  <a:pt x="0" y="4135450"/>
                </a:cubicBezTo>
                <a:lnTo>
                  <a:pt x="0" y="63488"/>
                </a:lnTo>
                <a:cubicBezTo>
                  <a:pt x="0" y="28448"/>
                  <a:pt x="28448" y="0"/>
                  <a:pt x="6348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14281" y="124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5202" y="10666"/>
                </a:moveTo>
                <a:cubicBezTo>
                  <a:pt x="128922" y="9116"/>
                  <a:pt x="133170" y="9984"/>
                  <a:pt x="136023" y="12805"/>
                </a:cubicBezTo>
                <a:lnTo>
                  <a:pt x="155866" y="32649"/>
                </a:lnTo>
                <a:cubicBezTo>
                  <a:pt x="157727" y="34510"/>
                  <a:pt x="158781" y="37021"/>
                  <a:pt x="158781" y="39656"/>
                </a:cubicBezTo>
                <a:cubicBezTo>
                  <a:pt x="158781" y="42292"/>
                  <a:pt x="157727" y="44803"/>
                  <a:pt x="155866" y="46664"/>
                </a:cubicBezTo>
                <a:lnTo>
                  <a:pt x="136023" y="66508"/>
                </a:lnTo>
                <a:cubicBezTo>
                  <a:pt x="133170" y="69360"/>
                  <a:pt x="128922" y="70197"/>
                  <a:pt x="125202" y="68647"/>
                </a:cubicBezTo>
                <a:cubicBezTo>
                  <a:pt x="121481" y="67097"/>
                  <a:pt x="119062" y="63531"/>
                  <a:pt x="119062" y="59531"/>
                </a:cubicBezTo>
                <a:lnTo>
                  <a:pt x="119062" y="49609"/>
                </a:lnTo>
                <a:lnTo>
                  <a:pt x="109141" y="49609"/>
                </a:lnTo>
                <a:cubicBezTo>
                  <a:pt x="106009" y="49609"/>
                  <a:pt x="103063" y="51067"/>
                  <a:pt x="101203" y="53578"/>
                </a:cubicBezTo>
                <a:lnTo>
                  <a:pt x="91157" y="66973"/>
                </a:lnTo>
                <a:lnTo>
                  <a:pt x="78755" y="50447"/>
                </a:lnTo>
                <a:lnTo>
                  <a:pt x="85328" y="41672"/>
                </a:lnTo>
                <a:cubicBezTo>
                  <a:pt x="90940" y="34168"/>
                  <a:pt x="99777" y="29766"/>
                  <a:pt x="109141" y="29766"/>
                </a:cubicBezTo>
                <a:lnTo>
                  <a:pt x="119062" y="29766"/>
                </a:lnTo>
                <a:lnTo>
                  <a:pt x="119062" y="19844"/>
                </a:lnTo>
                <a:cubicBezTo>
                  <a:pt x="119062" y="15844"/>
                  <a:pt x="121481" y="12216"/>
                  <a:pt x="125202" y="10666"/>
                </a:cubicBezTo>
                <a:close/>
                <a:moveTo>
                  <a:pt x="47749" y="91777"/>
                </a:moveTo>
                <a:lnTo>
                  <a:pt x="60151" y="108303"/>
                </a:lnTo>
                <a:lnTo>
                  <a:pt x="53578" y="117078"/>
                </a:lnTo>
                <a:cubicBezTo>
                  <a:pt x="47966" y="124582"/>
                  <a:pt x="39129" y="128984"/>
                  <a:pt x="29766" y="128984"/>
                </a:cubicBezTo>
                <a:lnTo>
                  <a:pt x="9922" y="128984"/>
                </a:lnTo>
                <a:cubicBezTo>
                  <a:pt x="4434" y="128984"/>
                  <a:pt x="0" y="124551"/>
                  <a:pt x="0" y="119062"/>
                </a:cubicBezTo>
                <a:cubicBezTo>
                  <a:pt x="0" y="113574"/>
                  <a:pt x="4434" y="109141"/>
                  <a:pt x="9922" y="109141"/>
                </a:cubicBezTo>
                <a:lnTo>
                  <a:pt x="29766" y="109141"/>
                </a:lnTo>
                <a:cubicBezTo>
                  <a:pt x="32897" y="109141"/>
                  <a:pt x="35843" y="107683"/>
                  <a:pt x="37703" y="105172"/>
                </a:cubicBezTo>
                <a:lnTo>
                  <a:pt x="47749" y="91777"/>
                </a:lnTo>
                <a:close/>
                <a:moveTo>
                  <a:pt x="135992" y="145914"/>
                </a:moveTo>
                <a:cubicBezTo>
                  <a:pt x="133139" y="148766"/>
                  <a:pt x="128891" y="149603"/>
                  <a:pt x="125171" y="148053"/>
                </a:cubicBezTo>
                <a:cubicBezTo>
                  <a:pt x="121450" y="146503"/>
                  <a:pt x="119062" y="142906"/>
                  <a:pt x="119062" y="138906"/>
                </a:cubicBezTo>
                <a:lnTo>
                  <a:pt x="119062" y="128984"/>
                </a:lnTo>
                <a:lnTo>
                  <a:pt x="109141" y="128984"/>
                </a:lnTo>
                <a:cubicBezTo>
                  <a:pt x="99777" y="128984"/>
                  <a:pt x="90940" y="124582"/>
                  <a:pt x="85328" y="117078"/>
                </a:cubicBezTo>
                <a:lnTo>
                  <a:pt x="37703" y="53578"/>
                </a:lnTo>
                <a:cubicBezTo>
                  <a:pt x="35843" y="51067"/>
                  <a:pt x="32897" y="49609"/>
                  <a:pt x="29766" y="49609"/>
                </a:cubicBez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29766" y="29766"/>
                </a:lnTo>
                <a:cubicBezTo>
                  <a:pt x="39129" y="29766"/>
                  <a:pt x="47966" y="34168"/>
                  <a:pt x="53578" y="41672"/>
                </a:cubicBezTo>
                <a:lnTo>
                  <a:pt x="101203" y="105172"/>
                </a:lnTo>
                <a:cubicBezTo>
                  <a:pt x="103063" y="107683"/>
                  <a:pt x="106009" y="109141"/>
                  <a:pt x="109141" y="109141"/>
                </a:cubicBezTo>
                <a:lnTo>
                  <a:pt x="119062" y="109141"/>
                </a:lnTo>
                <a:lnTo>
                  <a:pt x="119062" y="99219"/>
                </a:lnTo>
                <a:cubicBezTo>
                  <a:pt x="119062" y="95219"/>
                  <a:pt x="121481" y="91591"/>
                  <a:pt x="125202" y="90041"/>
                </a:cubicBezTo>
                <a:cubicBezTo>
                  <a:pt x="128922" y="88491"/>
                  <a:pt x="133170" y="89359"/>
                  <a:pt x="136023" y="92180"/>
                </a:cubicBezTo>
                <a:lnTo>
                  <a:pt x="155866" y="112024"/>
                </a:lnTo>
                <a:cubicBezTo>
                  <a:pt x="157727" y="113885"/>
                  <a:pt x="158781" y="116396"/>
                  <a:pt x="158781" y="119031"/>
                </a:cubicBezTo>
                <a:cubicBezTo>
                  <a:pt x="158781" y="121667"/>
                  <a:pt x="157727" y="124178"/>
                  <a:pt x="155866" y="126039"/>
                </a:cubicBezTo>
                <a:lnTo>
                  <a:pt x="136023" y="14588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Text 29"/>
          <p:cNvSpPr/>
          <p:nvPr/>
        </p:nvSpPr>
        <p:spPr>
          <a:xfrm>
            <a:off x="6492875" y="1214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Variation Techniques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94438" y="1531938"/>
            <a:ext cx="5445125" cy="1230313"/>
          </a:xfrm>
          <a:custGeom>
            <a:avLst/>
            <a:gdLst/>
            <a:ahLst/>
            <a:cxnLst/>
            <a:rect l="l" t="t" r="r" b="b"/>
            <a:pathLst>
              <a:path w="5445125" h="1230313">
                <a:moveTo>
                  <a:pt x="63496" y="0"/>
                </a:moveTo>
                <a:lnTo>
                  <a:pt x="5381629" y="0"/>
                </a:lnTo>
                <a:cubicBezTo>
                  <a:pt x="5416697" y="0"/>
                  <a:pt x="5445125" y="28428"/>
                  <a:pt x="5445125" y="63496"/>
                </a:cubicBezTo>
                <a:lnTo>
                  <a:pt x="5445125" y="1166816"/>
                </a:lnTo>
                <a:cubicBezTo>
                  <a:pt x="5445125" y="1201884"/>
                  <a:pt x="5416697" y="1230313"/>
                  <a:pt x="5381629" y="1230313"/>
                </a:cubicBezTo>
                <a:lnTo>
                  <a:pt x="63496" y="1230313"/>
                </a:lnTo>
                <a:cubicBezTo>
                  <a:pt x="28428" y="1230313"/>
                  <a:pt x="0" y="1201884"/>
                  <a:pt x="0" y="1166816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405563" y="1658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922" y="11906"/>
                </a:moveTo>
                <a:cubicBezTo>
                  <a:pt x="6623" y="11906"/>
                  <a:pt x="3969" y="14560"/>
                  <a:pt x="3969" y="17859"/>
                </a:cubicBezTo>
                <a:lnTo>
                  <a:pt x="3969" y="29766"/>
                </a:lnTo>
                <a:cubicBezTo>
                  <a:pt x="3969" y="33065"/>
                  <a:pt x="6623" y="35719"/>
                  <a:pt x="9922" y="35719"/>
                </a:cubicBezTo>
                <a:lnTo>
                  <a:pt x="21828" y="35719"/>
                </a:lnTo>
                <a:cubicBezTo>
                  <a:pt x="25127" y="35719"/>
                  <a:pt x="27781" y="33065"/>
                  <a:pt x="27781" y="29766"/>
                </a:cubicBezTo>
                <a:lnTo>
                  <a:pt x="27781" y="17859"/>
                </a:lnTo>
                <a:cubicBezTo>
                  <a:pt x="27781" y="14560"/>
                  <a:pt x="25127" y="11906"/>
                  <a:pt x="21828" y="11906"/>
                </a:cubicBezTo>
                <a:lnTo>
                  <a:pt x="9922" y="11906"/>
                </a:lnTo>
                <a:close/>
                <a:moveTo>
                  <a:pt x="47625" y="15875"/>
                </a:moveTo>
                <a:cubicBezTo>
                  <a:pt x="43235" y="15875"/>
                  <a:pt x="39688" y="19422"/>
                  <a:pt x="39688" y="23812"/>
                </a:cubicBezTo>
                <a:cubicBezTo>
                  <a:pt x="39688" y="28203"/>
                  <a:pt x="43235" y="31750"/>
                  <a:pt x="47625" y="31750"/>
                </a:cubicBezTo>
                <a:lnTo>
                  <a:pt x="119063" y="31750"/>
                </a:lnTo>
                <a:cubicBezTo>
                  <a:pt x="123453" y="31750"/>
                  <a:pt x="127000" y="28203"/>
                  <a:pt x="127000" y="23812"/>
                </a:cubicBezTo>
                <a:cubicBezTo>
                  <a:pt x="127000" y="19422"/>
                  <a:pt x="123453" y="15875"/>
                  <a:pt x="119063" y="15875"/>
                </a:cubicBezTo>
                <a:lnTo>
                  <a:pt x="47625" y="15875"/>
                </a:lnTo>
                <a:close/>
                <a:moveTo>
                  <a:pt x="47625" y="55563"/>
                </a:moveTo>
                <a:cubicBezTo>
                  <a:pt x="43235" y="55563"/>
                  <a:pt x="39688" y="59110"/>
                  <a:pt x="39688" y="63500"/>
                </a:cubicBezTo>
                <a:cubicBezTo>
                  <a:pt x="39688" y="67890"/>
                  <a:pt x="43235" y="71438"/>
                  <a:pt x="47625" y="71438"/>
                </a:cubicBezTo>
                <a:lnTo>
                  <a:pt x="119063" y="71438"/>
                </a:lnTo>
                <a:cubicBezTo>
                  <a:pt x="123453" y="71438"/>
                  <a:pt x="127000" y="67890"/>
                  <a:pt x="127000" y="63500"/>
                </a:cubicBezTo>
                <a:cubicBezTo>
                  <a:pt x="127000" y="59110"/>
                  <a:pt x="123453" y="55563"/>
                  <a:pt x="119063" y="55563"/>
                </a:cubicBezTo>
                <a:lnTo>
                  <a:pt x="47625" y="55563"/>
                </a:lnTo>
                <a:close/>
                <a:moveTo>
                  <a:pt x="47625" y="95250"/>
                </a:moveTo>
                <a:cubicBezTo>
                  <a:pt x="43235" y="95250"/>
                  <a:pt x="39688" y="98797"/>
                  <a:pt x="39688" y="103188"/>
                </a:cubicBezTo>
                <a:cubicBezTo>
                  <a:pt x="39688" y="107578"/>
                  <a:pt x="43235" y="111125"/>
                  <a:pt x="47625" y="111125"/>
                </a:cubicBezTo>
                <a:lnTo>
                  <a:pt x="119063" y="111125"/>
                </a:lnTo>
                <a:cubicBezTo>
                  <a:pt x="123453" y="111125"/>
                  <a:pt x="127000" y="107578"/>
                  <a:pt x="127000" y="103188"/>
                </a:cubicBezTo>
                <a:cubicBezTo>
                  <a:pt x="127000" y="98797"/>
                  <a:pt x="123453" y="95250"/>
                  <a:pt x="119063" y="95250"/>
                </a:cubicBezTo>
                <a:lnTo>
                  <a:pt x="47625" y="95250"/>
                </a:lnTo>
                <a:close/>
                <a:moveTo>
                  <a:pt x="3969" y="57547"/>
                </a:moveTo>
                <a:lnTo>
                  <a:pt x="3969" y="69453"/>
                </a:lnTo>
                <a:cubicBezTo>
                  <a:pt x="3969" y="72752"/>
                  <a:pt x="6623" y="75406"/>
                  <a:pt x="9922" y="75406"/>
                </a:cubicBezTo>
                <a:lnTo>
                  <a:pt x="21828" y="75406"/>
                </a:lnTo>
                <a:cubicBezTo>
                  <a:pt x="25127" y="75406"/>
                  <a:pt x="27781" y="72752"/>
                  <a:pt x="27781" y="69453"/>
                </a:cubicBezTo>
                <a:lnTo>
                  <a:pt x="27781" y="57547"/>
                </a:lnTo>
                <a:cubicBezTo>
                  <a:pt x="27781" y="54248"/>
                  <a:pt x="25127" y="51594"/>
                  <a:pt x="21828" y="51594"/>
                </a:cubicBezTo>
                <a:lnTo>
                  <a:pt x="9922" y="51594"/>
                </a:lnTo>
                <a:cubicBezTo>
                  <a:pt x="6623" y="51594"/>
                  <a:pt x="3969" y="54248"/>
                  <a:pt x="3969" y="57547"/>
                </a:cubicBezTo>
                <a:close/>
                <a:moveTo>
                  <a:pt x="9922" y="91281"/>
                </a:moveTo>
                <a:cubicBezTo>
                  <a:pt x="6623" y="91281"/>
                  <a:pt x="3969" y="93935"/>
                  <a:pt x="3969" y="97234"/>
                </a:cubicBezTo>
                <a:lnTo>
                  <a:pt x="3969" y="109141"/>
                </a:lnTo>
                <a:cubicBezTo>
                  <a:pt x="3969" y="112440"/>
                  <a:pt x="6623" y="115094"/>
                  <a:pt x="9922" y="115094"/>
                </a:cubicBezTo>
                <a:lnTo>
                  <a:pt x="21828" y="115094"/>
                </a:lnTo>
                <a:cubicBezTo>
                  <a:pt x="25127" y="115094"/>
                  <a:pt x="27781" y="112440"/>
                  <a:pt x="27781" y="109141"/>
                </a:cubicBezTo>
                <a:lnTo>
                  <a:pt x="27781" y="97234"/>
                </a:lnTo>
                <a:cubicBezTo>
                  <a:pt x="27781" y="93935"/>
                  <a:pt x="25127" y="91281"/>
                  <a:pt x="21828" y="91281"/>
                </a:cubicBezTo>
                <a:lnTo>
                  <a:pt x="9922" y="9128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6548438" y="16271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Choice Lists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89688" y="1881187"/>
            <a:ext cx="5302250" cy="531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category_choice_list = [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"Pizza"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"Main Course"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"Desserts"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"Beverages"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"Breakfast"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89688" y="2477988"/>
            <a:ext cx="531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Pre-defined categories ensure realistic business domain values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94438" y="2858988"/>
            <a:ext cx="5445125" cy="1095375"/>
          </a:xfrm>
          <a:custGeom>
            <a:avLst/>
            <a:gdLst/>
            <a:ahLst/>
            <a:cxnLst/>
            <a:rect l="l" t="t" r="r" b="b"/>
            <a:pathLst>
              <a:path w="5445125" h="1095375">
                <a:moveTo>
                  <a:pt x="63499" y="0"/>
                </a:moveTo>
                <a:lnTo>
                  <a:pt x="5381626" y="0"/>
                </a:lnTo>
                <a:cubicBezTo>
                  <a:pt x="5416696" y="0"/>
                  <a:pt x="5445125" y="28429"/>
                  <a:pt x="5445125" y="63499"/>
                </a:cubicBezTo>
                <a:lnTo>
                  <a:pt x="5445125" y="1031876"/>
                </a:lnTo>
                <a:cubicBezTo>
                  <a:pt x="5445125" y="1066946"/>
                  <a:pt x="5416696" y="1095375"/>
                  <a:pt x="5381626" y="1095375"/>
                </a:cubicBezTo>
                <a:lnTo>
                  <a:pt x="63499" y="1095375"/>
                </a:lnTo>
                <a:cubicBezTo>
                  <a:pt x="28429" y="1095375"/>
                  <a:pt x="0" y="1066946"/>
                  <a:pt x="0" y="1031876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405563" y="29859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5074" y="571"/>
                </a:moveTo>
                <a:cubicBezTo>
                  <a:pt x="25549" y="-1984"/>
                  <a:pt x="15751" y="3671"/>
                  <a:pt x="13221" y="13196"/>
                </a:cubicBezTo>
                <a:lnTo>
                  <a:pt x="620" y="60201"/>
                </a:lnTo>
                <a:cubicBezTo>
                  <a:pt x="-1935" y="69726"/>
                  <a:pt x="3721" y="79524"/>
                  <a:pt x="13246" y="82079"/>
                </a:cubicBezTo>
                <a:lnTo>
                  <a:pt x="60251" y="94679"/>
                </a:lnTo>
                <a:cubicBezTo>
                  <a:pt x="69776" y="97234"/>
                  <a:pt x="79573" y="91579"/>
                  <a:pt x="82128" y="82054"/>
                </a:cubicBezTo>
                <a:lnTo>
                  <a:pt x="94729" y="35049"/>
                </a:lnTo>
                <a:cubicBezTo>
                  <a:pt x="97284" y="25524"/>
                  <a:pt x="91629" y="15726"/>
                  <a:pt x="82104" y="13171"/>
                </a:cubicBezTo>
                <a:lnTo>
                  <a:pt x="35074" y="571"/>
                </a:lnTo>
                <a:close/>
                <a:moveTo>
                  <a:pt x="40779" y="51594"/>
                </a:moveTo>
                <a:cubicBezTo>
                  <a:pt x="39270" y="49134"/>
                  <a:pt x="39216" y="46049"/>
                  <a:pt x="40636" y="43537"/>
                </a:cubicBezTo>
                <a:cubicBezTo>
                  <a:pt x="42056" y="41025"/>
                  <a:pt x="44728" y="39482"/>
                  <a:pt x="47613" y="39507"/>
                </a:cubicBezTo>
                <a:cubicBezTo>
                  <a:pt x="50499" y="39532"/>
                  <a:pt x="53144" y="41120"/>
                  <a:pt x="54521" y="43656"/>
                </a:cubicBezTo>
                <a:cubicBezTo>
                  <a:pt x="56029" y="46116"/>
                  <a:pt x="56084" y="49201"/>
                  <a:pt x="54664" y="51713"/>
                </a:cubicBezTo>
                <a:cubicBezTo>
                  <a:pt x="53243" y="54225"/>
                  <a:pt x="50572" y="55768"/>
                  <a:pt x="47686" y="55743"/>
                </a:cubicBezTo>
                <a:cubicBezTo>
                  <a:pt x="44801" y="55718"/>
                  <a:pt x="42156" y="54130"/>
                  <a:pt x="40779" y="51594"/>
                </a:cubicBezTo>
                <a:close/>
                <a:moveTo>
                  <a:pt x="19645" y="54645"/>
                </a:moveTo>
                <a:cubicBezTo>
                  <a:pt x="22105" y="53136"/>
                  <a:pt x="25190" y="53081"/>
                  <a:pt x="27702" y="54502"/>
                </a:cubicBezTo>
                <a:cubicBezTo>
                  <a:pt x="30214" y="55922"/>
                  <a:pt x="31757" y="58594"/>
                  <a:pt x="31732" y="61479"/>
                </a:cubicBezTo>
                <a:cubicBezTo>
                  <a:pt x="31708" y="64365"/>
                  <a:pt x="30119" y="67009"/>
                  <a:pt x="27583" y="68387"/>
                </a:cubicBezTo>
                <a:cubicBezTo>
                  <a:pt x="25123" y="69895"/>
                  <a:pt x="22038" y="69950"/>
                  <a:pt x="19526" y="68530"/>
                </a:cubicBezTo>
                <a:cubicBezTo>
                  <a:pt x="17014" y="67109"/>
                  <a:pt x="15471" y="64438"/>
                  <a:pt x="15496" y="61552"/>
                </a:cubicBezTo>
                <a:cubicBezTo>
                  <a:pt x="15521" y="58667"/>
                  <a:pt x="17109" y="56022"/>
                  <a:pt x="19645" y="54645"/>
                </a:cubicBezTo>
                <a:close/>
                <a:moveTo>
                  <a:pt x="65534" y="78556"/>
                </a:moveTo>
                <a:cubicBezTo>
                  <a:pt x="63074" y="80065"/>
                  <a:pt x="59989" y="80120"/>
                  <a:pt x="57477" y="78700"/>
                </a:cubicBezTo>
                <a:cubicBezTo>
                  <a:pt x="54965" y="77279"/>
                  <a:pt x="53422" y="74608"/>
                  <a:pt x="53447" y="71722"/>
                </a:cubicBezTo>
                <a:cubicBezTo>
                  <a:pt x="53472" y="68836"/>
                  <a:pt x="55061" y="66192"/>
                  <a:pt x="57596" y="64815"/>
                </a:cubicBezTo>
                <a:cubicBezTo>
                  <a:pt x="60056" y="63306"/>
                  <a:pt x="63141" y="63251"/>
                  <a:pt x="65653" y="64672"/>
                </a:cubicBezTo>
                <a:cubicBezTo>
                  <a:pt x="68165" y="66092"/>
                  <a:pt x="69708" y="68764"/>
                  <a:pt x="69683" y="71649"/>
                </a:cubicBezTo>
                <a:cubicBezTo>
                  <a:pt x="69659" y="74535"/>
                  <a:pt x="68070" y="77179"/>
                  <a:pt x="65534" y="78556"/>
                </a:cubicBezTo>
                <a:close/>
                <a:moveTo>
                  <a:pt x="67766" y="26863"/>
                </a:moveTo>
                <a:cubicBezTo>
                  <a:pt x="70226" y="25355"/>
                  <a:pt x="73311" y="25300"/>
                  <a:pt x="75823" y="26720"/>
                </a:cubicBezTo>
                <a:cubicBezTo>
                  <a:pt x="78335" y="28141"/>
                  <a:pt x="79878" y="30812"/>
                  <a:pt x="79853" y="33698"/>
                </a:cubicBezTo>
                <a:cubicBezTo>
                  <a:pt x="79829" y="36583"/>
                  <a:pt x="78240" y="39228"/>
                  <a:pt x="75704" y="40605"/>
                </a:cubicBezTo>
                <a:cubicBezTo>
                  <a:pt x="73244" y="42114"/>
                  <a:pt x="70159" y="42169"/>
                  <a:pt x="67647" y="40748"/>
                </a:cubicBezTo>
                <a:cubicBezTo>
                  <a:pt x="65135" y="39328"/>
                  <a:pt x="63592" y="36656"/>
                  <a:pt x="63617" y="33771"/>
                </a:cubicBezTo>
                <a:cubicBezTo>
                  <a:pt x="63642" y="30885"/>
                  <a:pt x="65231" y="28241"/>
                  <a:pt x="67766" y="26863"/>
                </a:cubicBezTo>
                <a:close/>
                <a:moveTo>
                  <a:pt x="37753" y="30435"/>
                </a:moveTo>
                <a:cubicBezTo>
                  <a:pt x="35293" y="31944"/>
                  <a:pt x="32208" y="31999"/>
                  <a:pt x="29696" y="30578"/>
                </a:cubicBezTo>
                <a:cubicBezTo>
                  <a:pt x="27184" y="29158"/>
                  <a:pt x="25641" y="26486"/>
                  <a:pt x="25666" y="23601"/>
                </a:cubicBezTo>
                <a:cubicBezTo>
                  <a:pt x="25691" y="20715"/>
                  <a:pt x="27279" y="18071"/>
                  <a:pt x="29815" y="16694"/>
                </a:cubicBezTo>
                <a:cubicBezTo>
                  <a:pt x="32275" y="15185"/>
                  <a:pt x="35360" y="15130"/>
                  <a:pt x="37872" y="16550"/>
                </a:cubicBezTo>
                <a:cubicBezTo>
                  <a:pt x="40384" y="17971"/>
                  <a:pt x="41927" y="20642"/>
                  <a:pt x="41902" y="23528"/>
                </a:cubicBezTo>
                <a:cubicBezTo>
                  <a:pt x="41877" y="26414"/>
                  <a:pt x="40289" y="29058"/>
                  <a:pt x="37753" y="30435"/>
                </a:cubicBezTo>
                <a:close/>
                <a:moveTo>
                  <a:pt x="103684" y="47625"/>
                </a:moveTo>
                <a:lnTo>
                  <a:pt x="93613" y="85130"/>
                </a:lnTo>
                <a:cubicBezTo>
                  <a:pt x="89346" y="101005"/>
                  <a:pt x="73025" y="110430"/>
                  <a:pt x="57150" y="106189"/>
                </a:cubicBezTo>
                <a:lnTo>
                  <a:pt x="47650" y="103634"/>
                </a:lnTo>
                <a:lnTo>
                  <a:pt x="47650" y="111125"/>
                </a:lnTo>
                <a:cubicBezTo>
                  <a:pt x="47650" y="119881"/>
                  <a:pt x="54769" y="127000"/>
                  <a:pt x="63525" y="127000"/>
                </a:cubicBezTo>
                <a:lnTo>
                  <a:pt x="111150" y="127000"/>
                </a:lnTo>
                <a:cubicBezTo>
                  <a:pt x="119906" y="127000"/>
                  <a:pt x="127025" y="119881"/>
                  <a:pt x="127025" y="111125"/>
                </a:cubicBezTo>
                <a:lnTo>
                  <a:pt x="127025" y="63500"/>
                </a:lnTo>
                <a:cubicBezTo>
                  <a:pt x="127025" y="54744"/>
                  <a:pt x="119906" y="47625"/>
                  <a:pt x="111150" y="47625"/>
                </a:cubicBezTo>
                <a:lnTo>
                  <a:pt x="103684" y="4762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6548438" y="29542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Random Sampling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89688" y="3208238"/>
            <a:ext cx="5302250" cy="396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ingredients = random.sample(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range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51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89688" y="3671714"/>
            <a:ext cx="531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random.sample() ensures no duplicates in ingredient assignments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4438" y="4052714"/>
            <a:ext cx="5445125" cy="1095375"/>
          </a:xfrm>
          <a:custGeom>
            <a:avLst/>
            <a:gdLst/>
            <a:ahLst/>
            <a:cxnLst/>
            <a:rect l="l" t="t" r="r" b="b"/>
            <a:pathLst>
              <a:path w="5445125" h="1095375">
                <a:moveTo>
                  <a:pt x="63499" y="0"/>
                </a:moveTo>
                <a:lnTo>
                  <a:pt x="5381626" y="0"/>
                </a:lnTo>
                <a:cubicBezTo>
                  <a:pt x="5416696" y="0"/>
                  <a:pt x="5445125" y="28429"/>
                  <a:pt x="5445125" y="63499"/>
                </a:cubicBezTo>
                <a:lnTo>
                  <a:pt x="5445125" y="1031876"/>
                </a:lnTo>
                <a:cubicBezTo>
                  <a:pt x="5445125" y="1066946"/>
                  <a:pt x="5416696" y="1095375"/>
                  <a:pt x="5381626" y="1095375"/>
                </a:cubicBezTo>
                <a:lnTo>
                  <a:pt x="63499" y="1095375"/>
                </a:lnTo>
                <a:cubicBezTo>
                  <a:pt x="28429" y="1095375"/>
                  <a:pt x="0" y="1066946"/>
                  <a:pt x="0" y="1031876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429375" y="4179714"/>
            <a:ext cx="79375" cy="127000"/>
          </a:xfrm>
          <a:custGeom>
            <a:avLst/>
            <a:gdLst/>
            <a:ahLst/>
            <a:cxnLst/>
            <a:rect l="l" t="t" r="r" b="b"/>
            <a:pathLst>
              <a:path w="79375" h="127000">
                <a:moveTo>
                  <a:pt x="33734" y="5953"/>
                </a:moveTo>
                <a:cubicBezTo>
                  <a:pt x="33734" y="2654"/>
                  <a:pt x="36388" y="0"/>
                  <a:pt x="39688" y="0"/>
                </a:cubicBezTo>
                <a:cubicBezTo>
                  <a:pt x="42987" y="0"/>
                  <a:pt x="45641" y="2654"/>
                  <a:pt x="45641" y="5953"/>
                </a:cubicBezTo>
                <a:lnTo>
                  <a:pt x="45641" y="15875"/>
                </a:lnTo>
                <a:lnTo>
                  <a:pt x="59531" y="15875"/>
                </a:lnTo>
                <a:cubicBezTo>
                  <a:pt x="63922" y="15875"/>
                  <a:pt x="67469" y="19422"/>
                  <a:pt x="67469" y="23812"/>
                </a:cubicBezTo>
                <a:cubicBezTo>
                  <a:pt x="67469" y="28203"/>
                  <a:pt x="63922" y="31750"/>
                  <a:pt x="59531" y="31750"/>
                </a:cubicBezTo>
                <a:lnTo>
                  <a:pt x="31031" y="31750"/>
                </a:lnTo>
                <a:cubicBezTo>
                  <a:pt x="24854" y="31750"/>
                  <a:pt x="19844" y="36761"/>
                  <a:pt x="19844" y="42937"/>
                </a:cubicBezTo>
                <a:cubicBezTo>
                  <a:pt x="19844" y="48518"/>
                  <a:pt x="23937" y="53231"/>
                  <a:pt x="29443" y="54025"/>
                </a:cubicBezTo>
                <a:lnTo>
                  <a:pt x="52164" y="57274"/>
                </a:lnTo>
                <a:cubicBezTo>
                  <a:pt x="65509" y="59184"/>
                  <a:pt x="75406" y="70594"/>
                  <a:pt x="75406" y="84063"/>
                </a:cubicBezTo>
                <a:cubicBezTo>
                  <a:pt x="75406" y="99020"/>
                  <a:pt x="63277" y="111125"/>
                  <a:pt x="48344" y="111125"/>
                </a:cubicBezTo>
                <a:lnTo>
                  <a:pt x="45641" y="111125"/>
                </a:lnTo>
                <a:lnTo>
                  <a:pt x="45641" y="121047"/>
                </a:lnTo>
                <a:cubicBezTo>
                  <a:pt x="45641" y="124346"/>
                  <a:pt x="42987" y="127000"/>
                  <a:pt x="39688" y="127000"/>
                </a:cubicBezTo>
                <a:cubicBezTo>
                  <a:pt x="36388" y="127000"/>
                  <a:pt x="33734" y="124346"/>
                  <a:pt x="33734" y="121047"/>
                </a:cubicBezTo>
                <a:lnTo>
                  <a:pt x="33734" y="111125"/>
                </a:lnTo>
                <a:lnTo>
                  <a:pt x="15875" y="111125"/>
                </a:lnTo>
                <a:cubicBezTo>
                  <a:pt x="11485" y="111125"/>
                  <a:pt x="7938" y="107578"/>
                  <a:pt x="7938" y="103188"/>
                </a:cubicBezTo>
                <a:cubicBezTo>
                  <a:pt x="7938" y="98797"/>
                  <a:pt x="11485" y="95250"/>
                  <a:pt x="15875" y="95250"/>
                </a:cubicBezTo>
                <a:lnTo>
                  <a:pt x="48344" y="95250"/>
                </a:lnTo>
                <a:cubicBezTo>
                  <a:pt x="54521" y="95250"/>
                  <a:pt x="59531" y="90239"/>
                  <a:pt x="59531" y="84063"/>
                </a:cubicBezTo>
                <a:cubicBezTo>
                  <a:pt x="59531" y="78482"/>
                  <a:pt x="55438" y="73769"/>
                  <a:pt x="49932" y="72975"/>
                </a:cubicBezTo>
                <a:lnTo>
                  <a:pt x="27211" y="69726"/>
                </a:lnTo>
                <a:cubicBezTo>
                  <a:pt x="13866" y="67841"/>
                  <a:pt x="3969" y="56406"/>
                  <a:pt x="3969" y="42937"/>
                </a:cubicBezTo>
                <a:cubicBezTo>
                  <a:pt x="3969" y="28004"/>
                  <a:pt x="16098" y="15875"/>
                  <a:pt x="31031" y="15875"/>
                </a:cubicBezTo>
                <a:lnTo>
                  <a:pt x="33734" y="15875"/>
                </a:lnTo>
                <a:lnTo>
                  <a:pt x="33734" y="595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4" name="Text 42"/>
          <p:cNvSpPr/>
          <p:nvPr/>
        </p:nvSpPr>
        <p:spPr>
          <a:xfrm>
            <a:off x="6548438" y="4147964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&amp; Quantity Ranges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89688" y="4401964"/>
            <a:ext cx="5302250" cy="396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unit_price = round(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random.uniform(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 </a:t>
            </a:r>
            <a:pPr>
              <a:lnSpc>
                <a:spcPct val="120000"/>
              </a:lnSpc>
            </a:pPr>
            <a:r>
              <a:rPr lang="en-US" sz="7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89688" y="4865439"/>
            <a:ext cx="531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Realistic pricing with controlled variation using uniform distribution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63469" y="5417096"/>
            <a:ext cx="5707063" cy="2325688"/>
          </a:xfrm>
          <a:custGeom>
            <a:avLst/>
            <a:gdLst/>
            <a:ahLst/>
            <a:cxnLst/>
            <a:rect l="l" t="t" r="r" b="b"/>
            <a:pathLst>
              <a:path w="5707063" h="2325688">
                <a:moveTo>
                  <a:pt x="63491" y="0"/>
                </a:moveTo>
                <a:lnTo>
                  <a:pt x="5643571" y="0"/>
                </a:lnTo>
                <a:cubicBezTo>
                  <a:pt x="5678636" y="0"/>
                  <a:pt x="5707063" y="28426"/>
                  <a:pt x="5707063" y="63491"/>
                </a:cubicBezTo>
                <a:lnTo>
                  <a:pt x="5707063" y="2262196"/>
                </a:lnTo>
                <a:cubicBezTo>
                  <a:pt x="5707063" y="2297261"/>
                  <a:pt x="5678636" y="2325688"/>
                  <a:pt x="5643571" y="2325688"/>
                </a:cubicBezTo>
                <a:lnTo>
                  <a:pt x="63491" y="2325688"/>
                </a:lnTo>
                <a:cubicBezTo>
                  <a:pt x="28426" y="2325688"/>
                  <a:pt x="0" y="2297261"/>
                  <a:pt x="0" y="2262196"/>
                </a:cubicBezTo>
                <a:lnTo>
                  <a:pt x="0" y="63491"/>
                </a:lnTo>
                <a:cubicBezTo>
                  <a:pt x="0" y="28449"/>
                  <a:pt x="28449" y="0"/>
                  <a:pt x="6349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314281" y="557981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9922"/>
                </a:moveTo>
                <a:cubicBezTo>
                  <a:pt x="15410" y="9922"/>
                  <a:pt x="19844" y="14356"/>
                  <a:pt x="19844" y="19844"/>
                </a:cubicBezTo>
                <a:lnTo>
                  <a:pt x="19844" y="124023"/>
                </a:lnTo>
                <a:cubicBezTo>
                  <a:pt x="19844" y="126752"/>
                  <a:pt x="22076" y="128984"/>
                  <a:pt x="24805" y="128984"/>
                </a:cubicBezTo>
                <a:lnTo>
                  <a:pt x="148828" y="128984"/>
                </a:lnTo>
                <a:cubicBezTo>
                  <a:pt x="154316" y="128984"/>
                  <a:pt x="158750" y="133418"/>
                  <a:pt x="158750" y="138906"/>
                </a:cubicBezTo>
                <a:cubicBezTo>
                  <a:pt x="158750" y="144394"/>
                  <a:pt x="154316" y="148828"/>
                  <a:pt x="148828" y="148828"/>
                </a:cubicBezTo>
                <a:lnTo>
                  <a:pt x="24805" y="148828"/>
                </a:lnTo>
                <a:cubicBezTo>
                  <a:pt x="11100" y="148828"/>
                  <a:pt x="0" y="137728"/>
                  <a:pt x="0" y="124023"/>
                </a:cubicBezTo>
                <a:lnTo>
                  <a:pt x="0" y="19844"/>
                </a:lnTo>
                <a:cubicBezTo>
                  <a:pt x="0" y="14356"/>
                  <a:pt x="4434" y="9922"/>
                  <a:pt x="9922" y="9922"/>
                </a:cubicBezTo>
                <a:close/>
                <a:moveTo>
                  <a:pt x="39688" y="29766"/>
                </a:moveTo>
                <a:cubicBezTo>
                  <a:pt x="39688" y="24278"/>
                  <a:pt x="44121" y="19844"/>
                  <a:pt x="49609" y="19844"/>
                </a:cubicBezTo>
                <a:lnTo>
                  <a:pt x="109141" y="19844"/>
                </a:lnTo>
                <a:cubicBezTo>
                  <a:pt x="114629" y="19844"/>
                  <a:pt x="119062" y="24278"/>
                  <a:pt x="119062" y="29766"/>
                </a:cubicBezTo>
                <a:cubicBezTo>
                  <a:pt x="119062" y="35254"/>
                  <a:pt x="114629" y="39688"/>
                  <a:pt x="109141" y="39688"/>
                </a:cubicBezTo>
                <a:lnTo>
                  <a:pt x="49609" y="39688"/>
                </a:lnTo>
                <a:cubicBezTo>
                  <a:pt x="44121" y="39688"/>
                  <a:pt x="39688" y="35254"/>
                  <a:pt x="39688" y="29766"/>
                </a:cubicBezTo>
                <a:close/>
                <a:moveTo>
                  <a:pt x="49609" y="54570"/>
                </a:moveTo>
                <a:lnTo>
                  <a:pt x="89297" y="54570"/>
                </a:lnTo>
                <a:cubicBezTo>
                  <a:pt x="94785" y="54570"/>
                  <a:pt x="99219" y="59004"/>
                  <a:pt x="99219" y="64492"/>
                </a:cubicBezTo>
                <a:cubicBezTo>
                  <a:pt x="99219" y="69980"/>
                  <a:pt x="94785" y="74414"/>
                  <a:pt x="89297" y="74414"/>
                </a:cubicBezTo>
                <a:lnTo>
                  <a:pt x="49609" y="74414"/>
                </a:lnTo>
                <a:cubicBezTo>
                  <a:pt x="44121" y="74414"/>
                  <a:pt x="39688" y="69980"/>
                  <a:pt x="39688" y="64492"/>
                </a:cubicBezTo>
                <a:cubicBezTo>
                  <a:pt x="39688" y="59004"/>
                  <a:pt x="44121" y="54570"/>
                  <a:pt x="49609" y="54570"/>
                </a:cubicBezTo>
                <a:close/>
                <a:moveTo>
                  <a:pt x="49609" y="89297"/>
                </a:moveTo>
                <a:lnTo>
                  <a:pt x="128984" y="89297"/>
                </a:lnTo>
                <a:cubicBezTo>
                  <a:pt x="134472" y="89297"/>
                  <a:pt x="138906" y="93731"/>
                  <a:pt x="138906" y="99219"/>
                </a:cubicBezTo>
                <a:cubicBezTo>
                  <a:pt x="138906" y="104707"/>
                  <a:pt x="134472" y="109141"/>
                  <a:pt x="128984" y="109141"/>
                </a:cubicBezTo>
                <a:lnTo>
                  <a:pt x="49609" y="109141"/>
                </a:lnTo>
                <a:cubicBezTo>
                  <a:pt x="44121" y="109141"/>
                  <a:pt x="39688" y="104707"/>
                  <a:pt x="39688" y="99219"/>
                </a:cubicBezTo>
                <a:cubicBezTo>
                  <a:pt x="39688" y="93731"/>
                  <a:pt x="44121" y="89297"/>
                  <a:pt x="49609" y="8929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9" name="Text 47"/>
          <p:cNvSpPr/>
          <p:nvPr/>
        </p:nvSpPr>
        <p:spPr>
          <a:xfrm>
            <a:off x="6492875" y="5548064"/>
            <a:ext cx="1333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Generation Scale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734104" y="5548064"/>
            <a:ext cx="1008063" cy="222250"/>
          </a:xfrm>
          <a:custGeom>
            <a:avLst/>
            <a:gdLst/>
            <a:ahLst/>
            <a:cxnLst/>
            <a:rect l="l" t="t" r="r" b="b"/>
            <a:pathLst>
              <a:path w="1008063" h="222250">
                <a:moveTo>
                  <a:pt x="111125" y="0"/>
                </a:moveTo>
                <a:lnTo>
                  <a:pt x="896938" y="0"/>
                </a:lnTo>
                <a:cubicBezTo>
                  <a:pt x="958269" y="0"/>
                  <a:pt x="1008063" y="49793"/>
                  <a:pt x="1008063" y="111125"/>
                </a:cubicBezTo>
                <a:lnTo>
                  <a:pt x="1008063" y="111125"/>
                </a:lnTo>
                <a:cubicBezTo>
                  <a:pt x="1008063" y="172457"/>
                  <a:pt x="958269" y="222250"/>
                  <a:pt x="896938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0734104" y="5548064"/>
            <a:ext cx="1063625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15,000+ Records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94438" y="586556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310313" y="592906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1,500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30156" y="618306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48750" y="586556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9064625" y="592906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084469" y="618306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294438" y="646881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6310313" y="653231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30156" y="678631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Ingredients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48750" y="646881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9064625" y="653231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084469" y="678631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Menu Items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94438" y="707206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6310313" y="713556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5,000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330156" y="738956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048750" y="7072064"/>
            <a:ext cx="2690813" cy="53975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9064625" y="7135564"/>
            <a:ext cx="2659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12,000+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084469" y="7389564"/>
            <a:ext cx="261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 Items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229" y="367229"/>
            <a:ext cx="11530988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spc="58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ENTITY TABLES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7229" y="624289"/>
            <a:ext cx="11622795" cy="36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02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 Entity: Customers &amp; Stores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229" y="1064964"/>
            <a:ext cx="881349" cy="36723"/>
          </a:xfrm>
          <a:custGeom>
            <a:avLst/>
            <a:gdLst/>
            <a:ahLst/>
            <a:cxnLst/>
            <a:rect l="l" t="t" r="r" b="b"/>
            <a:pathLst>
              <a:path w="881349" h="36723">
                <a:moveTo>
                  <a:pt x="0" y="0"/>
                </a:moveTo>
                <a:lnTo>
                  <a:pt x="881349" y="0"/>
                </a:lnTo>
                <a:lnTo>
                  <a:pt x="881349" y="36723"/>
                </a:lnTo>
                <a:lnTo>
                  <a:pt x="0" y="36723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71819" y="1253169"/>
            <a:ext cx="5646145" cy="5600241"/>
          </a:xfrm>
          <a:custGeom>
            <a:avLst/>
            <a:gdLst/>
            <a:ahLst/>
            <a:cxnLst/>
            <a:rect l="l" t="t" r="r" b="b"/>
            <a:pathLst>
              <a:path w="5646145" h="5600241">
                <a:moveTo>
                  <a:pt x="73419" y="0"/>
                </a:moveTo>
                <a:lnTo>
                  <a:pt x="5572725" y="0"/>
                </a:lnTo>
                <a:cubicBezTo>
                  <a:pt x="5613274" y="0"/>
                  <a:pt x="5646145" y="32871"/>
                  <a:pt x="5646145" y="73419"/>
                </a:cubicBezTo>
                <a:lnTo>
                  <a:pt x="5646145" y="5526822"/>
                </a:lnTo>
                <a:cubicBezTo>
                  <a:pt x="5646145" y="5567370"/>
                  <a:pt x="5613274" y="5600241"/>
                  <a:pt x="5572725" y="5600241"/>
                </a:cubicBezTo>
                <a:lnTo>
                  <a:pt x="73419" y="5600241"/>
                </a:lnTo>
                <a:cubicBezTo>
                  <a:pt x="32871" y="5600241"/>
                  <a:pt x="0" y="5567370"/>
                  <a:pt x="0" y="5526822"/>
                </a:cubicBezTo>
                <a:lnTo>
                  <a:pt x="0" y="73419"/>
                </a:lnTo>
                <a:cubicBezTo>
                  <a:pt x="0" y="32898"/>
                  <a:pt x="32898" y="0"/>
                  <a:pt x="7341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3301" y="1441373"/>
            <a:ext cx="275422" cy="220337"/>
          </a:xfrm>
          <a:custGeom>
            <a:avLst/>
            <a:gdLst/>
            <a:ahLst/>
            <a:cxnLst/>
            <a:rect l="l" t="t" r="r" b="b"/>
            <a:pathLst>
              <a:path w="275422" h="220337">
                <a:moveTo>
                  <a:pt x="137711" y="6886"/>
                </a:moveTo>
                <a:cubicBezTo>
                  <a:pt x="162412" y="6886"/>
                  <a:pt x="182467" y="26940"/>
                  <a:pt x="182467" y="51642"/>
                </a:cubicBezTo>
                <a:cubicBezTo>
                  <a:pt x="182467" y="76343"/>
                  <a:pt x="162412" y="96398"/>
                  <a:pt x="137711" y="96398"/>
                </a:cubicBezTo>
                <a:cubicBezTo>
                  <a:pt x="113009" y="96398"/>
                  <a:pt x="92955" y="76343"/>
                  <a:pt x="92955" y="51642"/>
                </a:cubicBezTo>
                <a:cubicBezTo>
                  <a:pt x="92955" y="26940"/>
                  <a:pt x="113009" y="6886"/>
                  <a:pt x="137711" y="6886"/>
                </a:cubicBezTo>
                <a:close/>
                <a:moveTo>
                  <a:pt x="41313" y="37870"/>
                </a:moveTo>
                <a:cubicBezTo>
                  <a:pt x="58414" y="37870"/>
                  <a:pt x="72298" y="51754"/>
                  <a:pt x="72298" y="68855"/>
                </a:cubicBezTo>
                <a:cubicBezTo>
                  <a:pt x="72298" y="85956"/>
                  <a:pt x="58414" y="99840"/>
                  <a:pt x="41313" y="99840"/>
                </a:cubicBezTo>
                <a:cubicBezTo>
                  <a:pt x="24212" y="99840"/>
                  <a:pt x="10328" y="85956"/>
                  <a:pt x="10328" y="68855"/>
                </a:cubicBezTo>
                <a:cubicBezTo>
                  <a:pt x="10328" y="51754"/>
                  <a:pt x="24212" y="37870"/>
                  <a:pt x="41313" y="37870"/>
                </a:cubicBezTo>
                <a:close/>
                <a:moveTo>
                  <a:pt x="0" y="179024"/>
                </a:moveTo>
                <a:cubicBezTo>
                  <a:pt x="0" y="148599"/>
                  <a:pt x="24659" y="123940"/>
                  <a:pt x="55084" y="123940"/>
                </a:cubicBezTo>
                <a:cubicBezTo>
                  <a:pt x="60593" y="123940"/>
                  <a:pt x="65929" y="124757"/>
                  <a:pt x="70964" y="126264"/>
                </a:cubicBezTo>
                <a:cubicBezTo>
                  <a:pt x="56806" y="142100"/>
                  <a:pt x="48199" y="163015"/>
                  <a:pt x="48199" y="185910"/>
                </a:cubicBezTo>
                <a:lnTo>
                  <a:pt x="48199" y="192795"/>
                </a:lnTo>
                <a:cubicBezTo>
                  <a:pt x="48199" y="197701"/>
                  <a:pt x="49232" y="202349"/>
                  <a:pt x="51082" y="206566"/>
                </a:cubicBezTo>
                <a:lnTo>
                  <a:pt x="13771" y="206566"/>
                </a:lnTo>
                <a:cubicBezTo>
                  <a:pt x="6154" y="206566"/>
                  <a:pt x="0" y="200412"/>
                  <a:pt x="0" y="192795"/>
                </a:cubicBezTo>
                <a:lnTo>
                  <a:pt x="0" y="179024"/>
                </a:lnTo>
                <a:close/>
                <a:moveTo>
                  <a:pt x="224340" y="206566"/>
                </a:moveTo>
                <a:cubicBezTo>
                  <a:pt x="226190" y="202349"/>
                  <a:pt x="227223" y="197701"/>
                  <a:pt x="227223" y="192795"/>
                </a:cubicBezTo>
                <a:lnTo>
                  <a:pt x="227223" y="185910"/>
                </a:lnTo>
                <a:cubicBezTo>
                  <a:pt x="227223" y="163015"/>
                  <a:pt x="218616" y="142100"/>
                  <a:pt x="204458" y="126264"/>
                </a:cubicBezTo>
                <a:cubicBezTo>
                  <a:pt x="209493" y="124757"/>
                  <a:pt x="214829" y="123940"/>
                  <a:pt x="220337" y="123940"/>
                </a:cubicBezTo>
                <a:cubicBezTo>
                  <a:pt x="250763" y="123940"/>
                  <a:pt x="275422" y="148599"/>
                  <a:pt x="275422" y="179024"/>
                </a:cubicBezTo>
                <a:lnTo>
                  <a:pt x="275422" y="192795"/>
                </a:lnTo>
                <a:cubicBezTo>
                  <a:pt x="275422" y="200412"/>
                  <a:pt x="269268" y="206566"/>
                  <a:pt x="261651" y="206566"/>
                </a:cubicBezTo>
                <a:lnTo>
                  <a:pt x="224340" y="206566"/>
                </a:lnTo>
                <a:close/>
                <a:moveTo>
                  <a:pt x="203123" y="68855"/>
                </a:moveTo>
                <a:cubicBezTo>
                  <a:pt x="203123" y="51754"/>
                  <a:pt x="217007" y="37870"/>
                  <a:pt x="234108" y="37870"/>
                </a:cubicBezTo>
                <a:cubicBezTo>
                  <a:pt x="251209" y="37870"/>
                  <a:pt x="265093" y="51754"/>
                  <a:pt x="265093" y="68855"/>
                </a:cubicBezTo>
                <a:cubicBezTo>
                  <a:pt x="265093" y="85956"/>
                  <a:pt x="251209" y="99840"/>
                  <a:pt x="234108" y="99840"/>
                </a:cubicBezTo>
                <a:cubicBezTo>
                  <a:pt x="217007" y="99840"/>
                  <a:pt x="203123" y="85956"/>
                  <a:pt x="203123" y="68855"/>
                </a:cubicBezTo>
                <a:close/>
                <a:moveTo>
                  <a:pt x="68855" y="185910"/>
                </a:moveTo>
                <a:cubicBezTo>
                  <a:pt x="68855" y="147867"/>
                  <a:pt x="99668" y="117054"/>
                  <a:pt x="137711" y="117054"/>
                </a:cubicBezTo>
                <a:cubicBezTo>
                  <a:pt x="175753" y="117054"/>
                  <a:pt x="206566" y="147867"/>
                  <a:pt x="206566" y="185910"/>
                </a:cubicBezTo>
                <a:lnTo>
                  <a:pt x="206566" y="192795"/>
                </a:lnTo>
                <a:cubicBezTo>
                  <a:pt x="206566" y="200412"/>
                  <a:pt x="200412" y="206566"/>
                  <a:pt x="192795" y="206566"/>
                </a:cubicBezTo>
                <a:lnTo>
                  <a:pt x="82627" y="206566"/>
                </a:lnTo>
                <a:cubicBezTo>
                  <a:pt x="75009" y="206566"/>
                  <a:pt x="68855" y="200412"/>
                  <a:pt x="68855" y="192795"/>
                </a:cubicBezTo>
                <a:lnTo>
                  <a:pt x="68855" y="18591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798723" y="1404651"/>
            <a:ext cx="1836145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Customers Table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50864" y="1423012"/>
            <a:ext cx="1019060" cy="257060"/>
          </a:xfrm>
          <a:custGeom>
            <a:avLst/>
            <a:gdLst/>
            <a:ahLst/>
            <a:cxnLst/>
            <a:rect l="l" t="t" r="r" b="b"/>
            <a:pathLst>
              <a:path w="1019060" h="257060">
                <a:moveTo>
                  <a:pt x="128530" y="0"/>
                </a:moveTo>
                <a:lnTo>
                  <a:pt x="890530" y="0"/>
                </a:lnTo>
                <a:cubicBezTo>
                  <a:pt x="961515" y="0"/>
                  <a:pt x="1019060" y="57545"/>
                  <a:pt x="1019060" y="128530"/>
                </a:cubicBezTo>
                <a:lnTo>
                  <a:pt x="1019060" y="128530"/>
                </a:lnTo>
                <a:cubicBezTo>
                  <a:pt x="1019060" y="199515"/>
                  <a:pt x="961515" y="257060"/>
                  <a:pt x="890530" y="257060"/>
                </a:cubicBezTo>
                <a:lnTo>
                  <a:pt x="128530" y="257060"/>
                </a:lnTo>
                <a:cubicBezTo>
                  <a:pt x="57592" y="257060"/>
                  <a:pt x="0" y="199468"/>
                  <a:pt x="0" y="128530"/>
                </a:cubicBezTo>
                <a:lnTo>
                  <a:pt x="0" y="128530"/>
                </a:lnTo>
                <a:cubicBezTo>
                  <a:pt x="0" y="57592"/>
                  <a:pt x="57592" y="0"/>
                  <a:pt x="12853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850864" y="1423012"/>
            <a:ext cx="1083325" cy="257060"/>
          </a:xfrm>
          <a:prstGeom prst="rect">
            <a:avLst/>
          </a:prstGeom>
          <a:noFill/>
          <a:ln/>
        </p:spPr>
        <p:txBody>
          <a:bodyPr wrap="square" lIns="110169" tIns="36723" rIns="110169" bIns="36723" rtlCol="0" anchor="ctr"/>
          <a:lstStyle/>
          <a:p>
            <a:pPr>
              <a:lnSpc>
                <a:spcPct val="120000"/>
              </a:lnSpc>
            </a:pPr>
            <a:r>
              <a:rPr lang="en-US" sz="1012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1,500 Records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3301" y="1808602"/>
            <a:ext cx="5343181" cy="1450554"/>
          </a:xfrm>
          <a:custGeom>
            <a:avLst/>
            <a:gdLst/>
            <a:ahLst/>
            <a:cxnLst/>
            <a:rect l="l" t="t" r="r" b="b"/>
            <a:pathLst>
              <a:path w="5343181" h="1450554">
                <a:moveTo>
                  <a:pt x="73442" y="0"/>
                </a:moveTo>
                <a:lnTo>
                  <a:pt x="5269739" y="0"/>
                </a:lnTo>
                <a:cubicBezTo>
                  <a:pt x="5310300" y="0"/>
                  <a:pt x="5343181" y="32881"/>
                  <a:pt x="5343181" y="73442"/>
                </a:cubicBezTo>
                <a:lnTo>
                  <a:pt x="5343181" y="1377113"/>
                </a:lnTo>
                <a:cubicBezTo>
                  <a:pt x="5343181" y="1417673"/>
                  <a:pt x="5310300" y="1450554"/>
                  <a:pt x="5269739" y="1450554"/>
                </a:cubicBezTo>
                <a:lnTo>
                  <a:pt x="73442" y="1450554"/>
                </a:lnTo>
                <a:cubicBezTo>
                  <a:pt x="32881" y="1450554"/>
                  <a:pt x="0" y="1417673"/>
                  <a:pt x="0" y="1377113"/>
                </a:cubicBezTo>
                <a:lnTo>
                  <a:pt x="0" y="73442"/>
                </a:lnTo>
                <a:cubicBezTo>
                  <a:pt x="0" y="32908"/>
                  <a:pt x="32908" y="0"/>
                  <a:pt x="7344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3470" y="1918771"/>
            <a:ext cx="5177928" cy="123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customers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customer_id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first_name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last_name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phone_number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created_at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 DEFAULT CURRENT_TIMESTAMP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1663" y="3413077"/>
            <a:ext cx="5324819" cy="954795"/>
          </a:xfrm>
          <a:custGeom>
            <a:avLst/>
            <a:gdLst/>
            <a:ahLst/>
            <a:cxnLst/>
            <a:rect l="l" t="t" r="r" b="b"/>
            <a:pathLst>
              <a:path w="5324819" h="954795">
                <a:moveTo>
                  <a:pt x="36723" y="0"/>
                </a:moveTo>
                <a:lnTo>
                  <a:pt x="5251376" y="0"/>
                </a:lnTo>
                <a:cubicBezTo>
                  <a:pt x="5291938" y="0"/>
                  <a:pt x="5324819" y="32881"/>
                  <a:pt x="5324819" y="73443"/>
                </a:cubicBezTo>
                <a:lnTo>
                  <a:pt x="5324819" y="881352"/>
                </a:lnTo>
                <a:cubicBezTo>
                  <a:pt x="5324819" y="921887"/>
                  <a:pt x="5291911" y="954795"/>
                  <a:pt x="5251376" y="954795"/>
                </a:cubicBez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41663" y="3413077"/>
            <a:ext cx="36723" cy="954795"/>
          </a:xfrm>
          <a:custGeom>
            <a:avLst/>
            <a:gdLst/>
            <a:ahLst/>
            <a:cxnLst/>
            <a:rect l="l" t="t" r="r" b="b"/>
            <a:pathLst>
              <a:path w="36723" h="954795">
                <a:moveTo>
                  <a:pt x="36723" y="0"/>
                </a:moveTo>
                <a:lnTo>
                  <a:pt x="36723" y="0"/>
                </a:lnTo>
                <a:lnTo>
                  <a:pt x="36723" y="954795"/>
                </a:ln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670193" y="3523246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Generation Logic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0193" y="3780306"/>
            <a:ext cx="5159566" cy="477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fake.first_name()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fake.last_name()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realistic names. Email uniqueness enforced via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fake.unique.email()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1663" y="4558803"/>
            <a:ext cx="5324819" cy="954795"/>
          </a:xfrm>
          <a:custGeom>
            <a:avLst/>
            <a:gdLst/>
            <a:ahLst/>
            <a:cxnLst/>
            <a:rect l="l" t="t" r="r" b="b"/>
            <a:pathLst>
              <a:path w="5324819" h="954795">
                <a:moveTo>
                  <a:pt x="36723" y="0"/>
                </a:moveTo>
                <a:lnTo>
                  <a:pt x="5251376" y="0"/>
                </a:lnTo>
                <a:cubicBezTo>
                  <a:pt x="5291938" y="0"/>
                  <a:pt x="5324819" y="32881"/>
                  <a:pt x="5324819" y="73443"/>
                </a:cubicBezTo>
                <a:lnTo>
                  <a:pt x="5324819" y="881352"/>
                </a:lnTo>
                <a:cubicBezTo>
                  <a:pt x="5324819" y="921887"/>
                  <a:pt x="5291911" y="954795"/>
                  <a:pt x="5251376" y="954795"/>
                </a:cubicBez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41663" y="4558803"/>
            <a:ext cx="36723" cy="954795"/>
          </a:xfrm>
          <a:custGeom>
            <a:avLst/>
            <a:gdLst/>
            <a:ahLst/>
            <a:cxnLst/>
            <a:rect l="l" t="t" r="r" b="b"/>
            <a:pathLst>
              <a:path w="36723" h="954795">
                <a:moveTo>
                  <a:pt x="36723" y="0"/>
                </a:moveTo>
                <a:lnTo>
                  <a:pt x="36723" y="0"/>
                </a:lnTo>
                <a:lnTo>
                  <a:pt x="36723" y="954795"/>
                </a:ln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8" name="Text 16"/>
          <p:cNvSpPr/>
          <p:nvPr/>
        </p:nvSpPr>
        <p:spPr>
          <a:xfrm>
            <a:off x="670193" y="4668971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Phone Number Processing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0193" y="4926032"/>
            <a:ext cx="5159566" cy="477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Regex pattern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re.sub(r'\D', '', ...)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strips non-numeric characters for consistent storage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1663" y="5704528"/>
            <a:ext cx="5324819" cy="954795"/>
          </a:xfrm>
          <a:custGeom>
            <a:avLst/>
            <a:gdLst/>
            <a:ahLst/>
            <a:cxnLst/>
            <a:rect l="l" t="t" r="r" b="b"/>
            <a:pathLst>
              <a:path w="5324819" h="954795">
                <a:moveTo>
                  <a:pt x="36723" y="0"/>
                </a:moveTo>
                <a:lnTo>
                  <a:pt x="5251376" y="0"/>
                </a:lnTo>
                <a:cubicBezTo>
                  <a:pt x="5291938" y="0"/>
                  <a:pt x="5324819" y="32881"/>
                  <a:pt x="5324819" y="73443"/>
                </a:cubicBezTo>
                <a:lnTo>
                  <a:pt x="5324819" y="881352"/>
                </a:lnTo>
                <a:cubicBezTo>
                  <a:pt x="5324819" y="921887"/>
                  <a:pt x="5291911" y="954795"/>
                  <a:pt x="5251376" y="954795"/>
                </a:cubicBez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41663" y="5704528"/>
            <a:ext cx="36723" cy="954795"/>
          </a:xfrm>
          <a:custGeom>
            <a:avLst/>
            <a:gdLst/>
            <a:ahLst/>
            <a:cxnLst/>
            <a:rect l="l" t="t" r="r" b="b"/>
            <a:pathLst>
              <a:path w="36723" h="954795">
                <a:moveTo>
                  <a:pt x="36723" y="0"/>
                </a:moveTo>
                <a:lnTo>
                  <a:pt x="36723" y="0"/>
                </a:lnTo>
                <a:lnTo>
                  <a:pt x="36723" y="954795"/>
                </a:ln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Text 20"/>
          <p:cNvSpPr/>
          <p:nvPr/>
        </p:nvSpPr>
        <p:spPr>
          <a:xfrm>
            <a:off x="670193" y="5814697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Timestamp Generation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0193" y="6071757"/>
            <a:ext cx="5159566" cy="477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7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fake.date_time_this_year()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realistic account creation dates within the current year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4036" y="1253169"/>
            <a:ext cx="5646145" cy="5600241"/>
          </a:xfrm>
          <a:custGeom>
            <a:avLst/>
            <a:gdLst/>
            <a:ahLst/>
            <a:cxnLst/>
            <a:rect l="l" t="t" r="r" b="b"/>
            <a:pathLst>
              <a:path w="5646145" h="5600241">
                <a:moveTo>
                  <a:pt x="73419" y="0"/>
                </a:moveTo>
                <a:lnTo>
                  <a:pt x="5572725" y="0"/>
                </a:lnTo>
                <a:cubicBezTo>
                  <a:pt x="5613274" y="0"/>
                  <a:pt x="5646145" y="32871"/>
                  <a:pt x="5646145" y="73419"/>
                </a:cubicBezTo>
                <a:lnTo>
                  <a:pt x="5646145" y="5526822"/>
                </a:lnTo>
                <a:cubicBezTo>
                  <a:pt x="5646145" y="5567370"/>
                  <a:pt x="5613274" y="5600241"/>
                  <a:pt x="5572725" y="5600241"/>
                </a:cubicBezTo>
                <a:lnTo>
                  <a:pt x="73419" y="5600241"/>
                </a:lnTo>
                <a:cubicBezTo>
                  <a:pt x="32871" y="5600241"/>
                  <a:pt x="0" y="5567370"/>
                  <a:pt x="0" y="5526822"/>
                </a:cubicBezTo>
                <a:lnTo>
                  <a:pt x="0" y="73419"/>
                </a:lnTo>
                <a:cubicBezTo>
                  <a:pt x="0" y="32898"/>
                  <a:pt x="32898" y="0"/>
                  <a:pt x="7341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53060" y="1441373"/>
            <a:ext cx="220337" cy="220337"/>
          </a:xfrm>
          <a:custGeom>
            <a:avLst/>
            <a:gdLst/>
            <a:ahLst/>
            <a:cxnLst/>
            <a:rect l="l" t="t" r="r" b="b"/>
            <a:pathLst>
              <a:path w="220337" h="220337">
                <a:moveTo>
                  <a:pt x="13212" y="31114"/>
                </a:moveTo>
                <a:cubicBezTo>
                  <a:pt x="16181" y="20829"/>
                  <a:pt x="25606" y="13771"/>
                  <a:pt x="36321" y="13771"/>
                </a:cubicBezTo>
                <a:lnTo>
                  <a:pt x="184360" y="13771"/>
                </a:lnTo>
                <a:cubicBezTo>
                  <a:pt x="195076" y="13771"/>
                  <a:pt x="204501" y="20829"/>
                  <a:pt x="207513" y="31114"/>
                </a:cubicBezTo>
                <a:lnTo>
                  <a:pt x="217583" y="65628"/>
                </a:lnTo>
                <a:cubicBezTo>
                  <a:pt x="223092" y="84434"/>
                  <a:pt x="208933" y="103283"/>
                  <a:pt x="189352" y="103283"/>
                </a:cubicBezTo>
                <a:cubicBezTo>
                  <a:pt x="178034" y="103283"/>
                  <a:pt x="168093" y="96871"/>
                  <a:pt x="163187" y="87317"/>
                </a:cubicBezTo>
                <a:cubicBezTo>
                  <a:pt x="158195" y="96742"/>
                  <a:pt x="148297" y="103283"/>
                  <a:pt x="136764" y="103283"/>
                </a:cubicBezTo>
                <a:cubicBezTo>
                  <a:pt x="125317" y="103283"/>
                  <a:pt x="115376" y="96828"/>
                  <a:pt x="110384" y="87360"/>
                </a:cubicBezTo>
                <a:cubicBezTo>
                  <a:pt x="105392" y="96828"/>
                  <a:pt x="95451" y="103283"/>
                  <a:pt x="84004" y="103283"/>
                </a:cubicBezTo>
                <a:cubicBezTo>
                  <a:pt x="72470" y="103283"/>
                  <a:pt x="62572" y="96785"/>
                  <a:pt x="57580" y="87317"/>
                </a:cubicBezTo>
                <a:cubicBezTo>
                  <a:pt x="52674" y="96828"/>
                  <a:pt x="42733" y="103283"/>
                  <a:pt x="31415" y="103283"/>
                </a:cubicBezTo>
                <a:cubicBezTo>
                  <a:pt x="11791" y="103283"/>
                  <a:pt x="-2324" y="84477"/>
                  <a:pt x="3185" y="65628"/>
                </a:cubicBezTo>
                <a:lnTo>
                  <a:pt x="13212" y="31114"/>
                </a:lnTo>
                <a:close/>
                <a:moveTo>
                  <a:pt x="41485" y="151482"/>
                </a:moveTo>
                <a:lnTo>
                  <a:pt x="179196" y="151482"/>
                </a:lnTo>
                <a:lnTo>
                  <a:pt x="179196" y="122907"/>
                </a:lnTo>
                <a:cubicBezTo>
                  <a:pt x="182467" y="123595"/>
                  <a:pt x="185867" y="123940"/>
                  <a:pt x="189309" y="123940"/>
                </a:cubicBezTo>
                <a:cubicBezTo>
                  <a:pt x="195463" y="123940"/>
                  <a:pt x="201359" y="122821"/>
                  <a:pt x="206738" y="120841"/>
                </a:cubicBezTo>
                <a:lnTo>
                  <a:pt x="206738" y="185910"/>
                </a:lnTo>
                <a:cubicBezTo>
                  <a:pt x="206738" y="197314"/>
                  <a:pt x="197486" y="206566"/>
                  <a:pt x="186082" y="206566"/>
                </a:cubicBezTo>
                <a:lnTo>
                  <a:pt x="34600" y="206566"/>
                </a:lnTo>
                <a:cubicBezTo>
                  <a:pt x="23196" y="206566"/>
                  <a:pt x="13943" y="197314"/>
                  <a:pt x="13943" y="185910"/>
                </a:cubicBezTo>
                <a:lnTo>
                  <a:pt x="13943" y="120841"/>
                </a:lnTo>
                <a:cubicBezTo>
                  <a:pt x="19323" y="122821"/>
                  <a:pt x="25175" y="123940"/>
                  <a:pt x="31372" y="123940"/>
                </a:cubicBezTo>
                <a:cubicBezTo>
                  <a:pt x="34858" y="123940"/>
                  <a:pt x="38215" y="123595"/>
                  <a:pt x="41485" y="122907"/>
                </a:cubicBezTo>
                <a:lnTo>
                  <a:pt x="41485" y="15148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600940" y="1404651"/>
            <a:ext cx="1404651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Stores Table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816756" y="1423012"/>
            <a:ext cx="853807" cy="257060"/>
          </a:xfrm>
          <a:custGeom>
            <a:avLst/>
            <a:gdLst/>
            <a:ahLst/>
            <a:cxnLst/>
            <a:rect l="l" t="t" r="r" b="b"/>
            <a:pathLst>
              <a:path w="853807" h="257060">
                <a:moveTo>
                  <a:pt x="128530" y="0"/>
                </a:moveTo>
                <a:lnTo>
                  <a:pt x="725277" y="0"/>
                </a:lnTo>
                <a:cubicBezTo>
                  <a:pt x="796262" y="0"/>
                  <a:pt x="853807" y="57545"/>
                  <a:pt x="853807" y="128530"/>
                </a:cubicBezTo>
                <a:lnTo>
                  <a:pt x="853807" y="128530"/>
                </a:lnTo>
                <a:cubicBezTo>
                  <a:pt x="853807" y="199515"/>
                  <a:pt x="796262" y="257060"/>
                  <a:pt x="725277" y="257060"/>
                </a:cubicBezTo>
                <a:lnTo>
                  <a:pt x="128530" y="257060"/>
                </a:lnTo>
                <a:cubicBezTo>
                  <a:pt x="57592" y="257060"/>
                  <a:pt x="0" y="199468"/>
                  <a:pt x="0" y="128530"/>
                </a:cubicBezTo>
                <a:lnTo>
                  <a:pt x="0" y="128530"/>
                </a:lnTo>
                <a:cubicBezTo>
                  <a:pt x="0" y="57592"/>
                  <a:pt x="57592" y="0"/>
                  <a:pt x="12853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816756" y="1423012"/>
            <a:ext cx="918072" cy="257060"/>
          </a:xfrm>
          <a:prstGeom prst="rect">
            <a:avLst/>
          </a:prstGeom>
          <a:noFill/>
          <a:ln/>
        </p:spPr>
        <p:txBody>
          <a:bodyPr wrap="square" lIns="110169" tIns="36723" rIns="110169" bIns="36723" rtlCol="0" anchor="ctr"/>
          <a:lstStyle/>
          <a:p>
            <a:pPr>
              <a:lnSpc>
                <a:spcPct val="120000"/>
              </a:lnSpc>
            </a:pPr>
            <a:r>
              <a:rPr lang="en-US" sz="1012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Locations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25518" y="1808602"/>
            <a:ext cx="5343181" cy="1450554"/>
          </a:xfrm>
          <a:custGeom>
            <a:avLst/>
            <a:gdLst/>
            <a:ahLst/>
            <a:cxnLst/>
            <a:rect l="l" t="t" r="r" b="b"/>
            <a:pathLst>
              <a:path w="5343181" h="1450554">
                <a:moveTo>
                  <a:pt x="73442" y="0"/>
                </a:moveTo>
                <a:lnTo>
                  <a:pt x="5269739" y="0"/>
                </a:lnTo>
                <a:cubicBezTo>
                  <a:pt x="5310300" y="0"/>
                  <a:pt x="5343181" y="32881"/>
                  <a:pt x="5343181" y="73442"/>
                </a:cubicBezTo>
                <a:lnTo>
                  <a:pt x="5343181" y="1377113"/>
                </a:lnTo>
                <a:cubicBezTo>
                  <a:pt x="5343181" y="1417673"/>
                  <a:pt x="5310300" y="1450554"/>
                  <a:pt x="5269739" y="1450554"/>
                </a:cubicBezTo>
                <a:lnTo>
                  <a:pt x="73442" y="1450554"/>
                </a:lnTo>
                <a:cubicBezTo>
                  <a:pt x="32881" y="1450554"/>
                  <a:pt x="0" y="1417673"/>
                  <a:pt x="0" y="1377113"/>
                </a:cubicBezTo>
                <a:lnTo>
                  <a:pt x="0" y="73442"/>
                </a:lnTo>
                <a:cubicBezTo>
                  <a:pt x="0" y="32908"/>
                  <a:pt x="32908" y="0"/>
                  <a:pt x="7344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35687" y="1918771"/>
            <a:ext cx="5177928" cy="123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stores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store_id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city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postal_code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phone_number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NOT NULL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opened_at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 DEFAULT CURRENT_TIMESTAMP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43880" y="3372768"/>
            <a:ext cx="5324819" cy="954795"/>
          </a:xfrm>
          <a:custGeom>
            <a:avLst/>
            <a:gdLst/>
            <a:ahLst/>
            <a:cxnLst/>
            <a:rect l="l" t="t" r="r" b="b"/>
            <a:pathLst>
              <a:path w="5324819" h="954795">
                <a:moveTo>
                  <a:pt x="36723" y="0"/>
                </a:moveTo>
                <a:lnTo>
                  <a:pt x="5251376" y="0"/>
                </a:lnTo>
                <a:cubicBezTo>
                  <a:pt x="5291938" y="0"/>
                  <a:pt x="5324819" y="32881"/>
                  <a:pt x="5324819" y="73443"/>
                </a:cubicBezTo>
                <a:lnTo>
                  <a:pt x="5324819" y="881352"/>
                </a:lnTo>
                <a:cubicBezTo>
                  <a:pt x="5324819" y="921887"/>
                  <a:pt x="5291911" y="954795"/>
                  <a:pt x="5251376" y="954795"/>
                </a:cubicBez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43880" y="3372768"/>
            <a:ext cx="36723" cy="954795"/>
          </a:xfrm>
          <a:custGeom>
            <a:avLst/>
            <a:gdLst/>
            <a:ahLst/>
            <a:cxnLst/>
            <a:rect l="l" t="t" r="r" b="b"/>
            <a:pathLst>
              <a:path w="36723" h="954795">
                <a:moveTo>
                  <a:pt x="36723" y="0"/>
                </a:moveTo>
                <a:lnTo>
                  <a:pt x="36723" y="0"/>
                </a:lnTo>
                <a:lnTo>
                  <a:pt x="36723" y="954795"/>
                </a:ln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Text 31"/>
          <p:cNvSpPr/>
          <p:nvPr/>
        </p:nvSpPr>
        <p:spPr>
          <a:xfrm>
            <a:off x="6472410" y="3482937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UK Localization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2410" y="3739997"/>
            <a:ext cx="5159566" cy="477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7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Faker('en_GB') </a:t>
            </a:r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realistic UK addresses with proper postal code formats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43880" y="4437732"/>
            <a:ext cx="5324819" cy="1193494"/>
          </a:xfrm>
          <a:custGeom>
            <a:avLst/>
            <a:gdLst/>
            <a:ahLst/>
            <a:cxnLst/>
            <a:rect l="l" t="t" r="r" b="b"/>
            <a:pathLst>
              <a:path w="5324819" h="1193494">
                <a:moveTo>
                  <a:pt x="36723" y="0"/>
                </a:moveTo>
                <a:lnTo>
                  <a:pt x="5251372" y="0"/>
                </a:lnTo>
                <a:cubicBezTo>
                  <a:pt x="5291936" y="0"/>
                  <a:pt x="5324819" y="32884"/>
                  <a:pt x="5324819" y="73448"/>
                </a:cubicBezTo>
                <a:lnTo>
                  <a:pt x="5324819" y="1120046"/>
                </a:lnTo>
                <a:cubicBezTo>
                  <a:pt x="5324819" y="1160610"/>
                  <a:pt x="5291936" y="1193494"/>
                  <a:pt x="5251372" y="1193494"/>
                </a:cubicBezTo>
                <a:lnTo>
                  <a:pt x="36723" y="1193494"/>
                </a:lnTo>
                <a:cubicBezTo>
                  <a:pt x="16441" y="1193494"/>
                  <a:pt x="0" y="1177053"/>
                  <a:pt x="0" y="1156771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343880" y="4437732"/>
            <a:ext cx="36723" cy="1193494"/>
          </a:xfrm>
          <a:custGeom>
            <a:avLst/>
            <a:gdLst/>
            <a:ahLst/>
            <a:cxnLst/>
            <a:rect l="l" t="t" r="r" b="b"/>
            <a:pathLst>
              <a:path w="36723" h="1193494">
                <a:moveTo>
                  <a:pt x="36723" y="0"/>
                </a:moveTo>
                <a:lnTo>
                  <a:pt x="36723" y="0"/>
                </a:lnTo>
                <a:lnTo>
                  <a:pt x="36723" y="1193494"/>
                </a:lnTo>
                <a:lnTo>
                  <a:pt x="36723" y="1193494"/>
                </a:lnTo>
                <a:cubicBezTo>
                  <a:pt x="16441" y="1193494"/>
                  <a:pt x="0" y="1177053"/>
                  <a:pt x="0" y="1156771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7" name="Text 35"/>
          <p:cNvSpPr/>
          <p:nvPr/>
        </p:nvSpPr>
        <p:spPr>
          <a:xfrm>
            <a:off x="6472410" y="4547901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Address Parsing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72410" y="4804961"/>
            <a:ext cx="5141205" cy="4590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 = fake.address().split(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'\n'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city = address[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-2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postal_code = address[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].replace(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 '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''</a:t>
            </a:r>
            <a:pPr>
              <a:lnSpc>
                <a:spcPct val="120000"/>
              </a:lnSpc>
            </a:pPr>
            <a:r>
              <a:rPr lang="en-US" sz="867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72410" y="5304306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Multi-line address split into components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43880" y="5744981"/>
            <a:ext cx="5324819" cy="954795"/>
          </a:xfrm>
          <a:custGeom>
            <a:avLst/>
            <a:gdLst/>
            <a:ahLst/>
            <a:cxnLst/>
            <a:rect l="l" t="t" r="r" b="b"/>
            <a:pathLst>
              <a:path w="5324819" h="954795">
                <a:moveTo>
                  <a:pt x="36723" y="0"/>
                </a:moveTo>
                <a:lnTo>
                  <a:pt x="5251376" y="0"/>
                </a:lnTo>
                <a:cubicBezTo>
                  <a:pt x="5291938" y="0"/>
                  <a:pt x="5324819" y="32881"/>
                  <a:pt x="5324819" y="73443"/>
                </a:cubicBezTo>
                <a:lnTo>
                  <a:pt x="5324819" y="881352"/>
                </a:lnTo>
                <a:cubicBezTo>
                  <a:pt x="5324819" y="921887"/>
                  <a:pt x="5291911" y="954795"/>
                  <a:pt x="5251376" y="954795"/>
                </a:cubicBez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343880" y="5744981"/>
            <a:ext cx="36723" cy="954795"/>
          </a:xfrm>
          <a:custGeom>
            <a:avLst/>
            <a:gdLst/>
            <a:ahLst/>
            <a:cxnLst/>
            <a:rect l="l" t="t" r="r" b="b"/>
            <a:pathLst>
              <a:path w="36723" h="954795">
                <a:moveTo>
                  <a:pt x="36723" y="0"/>
                </a:moveTo>
                <a:lnTo>
                  <a:pt x="36723" y="0"/>
                </a:lnTo>
                <a:lnTo>
                  <a:pt x="36723" y="954795"/>
                </a:lnTo>
                <a:lnTo>
                  <a:pt x="36723" y="954795"/>
                </a:lnTo>
                <a:cubicBezTo>
                  <a:pt x="16441" y="954795"/>
                  <a:pt x="0" y="938354"/>
                  <a:pt x="0" y="918072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Text 40"/>
          <p:cNvSpPr/>
          <p:nvPr/>
        </p:nvSpPr>
        <p:spPr>
          <a:xfrm>
            <a:off x="6472410" y="5855149"/>
            <a:ext cx="5159566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 Network Scale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72410" y="6112210"/>
            <a:ext cx="5159566" cy="477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stores with unique phone numbers support realistic multi-location order distribution analysis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716" y="375716"/>
            <a:ext cx="1151571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spc="59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 CATALOG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716" y="638718"/>
            <a:ext cx="11609639" cy="375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3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 Entity: Ingredients &amp; Menu Items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716" y="1089578"/>
            <a:ext cx="901720" cy="37572"/>
          </a:xfrm>
          <a:custGeom>
            <a:avLst/>
            <a:gdLst/>
            <a:ahLst/>
            <a:cxnLst/>
            <a:rect l="l" t="t" r="r" b="b"/>
            <a:pathLst>
              <a:path w="901720" h="37572">
                <a:moveTo>
                  <a:pt x="0" y="0"/>
                </a:moveTo>
                <a:lnTo>
                  <a:pt x="901720" y="0"/>
                </a:lnTo>
                <a:lnTo>
                  <a:pt x="901720" y="37572"/>
                </a:lnTo>
                <a:lnTo>
                  <a:pt x="0" y="37572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80413" y="1282133"/>
            <a:ext cx="5635747" cy="5569997"/>
          </a:xfrm>
          <a:custGeom>
            <a:avLst/>
            <a:gdLst/>
            <a:ahLst/>
            <a:cxnLst/>
            <a:rect l="l" t="t" r="r" b="b"/>
            <a:pathLst>
              <a:path w="5635747" h="5569997">
                <a:moveTo>
                  <a:pt x="75139" y="0"/>
                </a:moveTo>
                <a:lnTo>
                  <a:pt x="5560608" y="0"/>
                </a:lnTo>
                <a:cubicBezTo>
                  <a:pt x="5602106" y="0"/>
                  <a:pt x="5635747" y="33641"/>
                  <a:pt x="5635747" y="75139"/>
                </a:cubicBezTo>
                <a:lnTo>
                  <a:pt x="5635747" y="5494858"/>
                </a:lnTo>
                <a:cubicBezTo>
                  <a:pt x="5635747" y="5536356"/>
                  <a:pt x="5602106" y="5569997"/>
                  <a:pt x="5560608" y="5569997"/>
                </a:cubicBezTo>
                <a:lnTo>
                  <a:pt x="75139" y="5569997"/>
                </a:lnTo>
                <a:cubicBezTo>
                  <a:pt x="33641" y="5569997"/>
                  <a:pt x="0" y="5536356"/>
                  <a:pt x="0" y="5494858"/>
                </a:cubicBezTo>
                <a:lnTo>
                  <a:pt x="0" y="75139"/>
                </a:lnTo>
                <a:cubicBezTo>
                  <a:pt x="0" y="33669"/>
                  <a:pt x="33669" y="0"/>
                  <a:pt x="7513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5396" y="1474687"/>
            <a:ext cx="281787" cy="225430"/>
          </a:xfrm>
          <a:custGeom>
            <a:avLst/>
            <a:gdLst/>
            <a:ahLst/>
            <a:cxnLst/>
            <a:rect l="l" t="t" r="r" b="b"/>
            <a:pathLst>
              <a:path w="281787" h="225430">
                <a:moveTo>
                  <a:pt x="199497" y="-16159"/>
                </a:moveTo>
                <a:lnTo>
                  <a:pt x="194125" y="-10831"/>
                </a:lnTo>
                <a:cubicBezTo>
                  <a:pt x="180388" y="2906"/>
                  <a:pt x="180388" y="25229"/>
                  <a:pt x="194125" y="38966"/>
                </a:cubicBezTo>
                <a:cubicBezTo>
                  <a:pt x="200994" y="45834"/>
                  <a:pt x="207862" y="52703"/>
                  <a:pt x="214775" y="59616"/>
                </a:cubicBezTo>
                <a:cubicBezTo>
                  <a:pt x="228512" y="73353"/>
                  <a:pt x="250835" y="73353"/>
                  <a:pt x="264572" y="59616"/>
                </a:cubicBezTo>
                <a:lnTo>
                  <a:pt x="269899" y="54288"/>
                </a:lnTo>
                <a:cubicBezTo>
                  <a:pt x="272629" y="51558"/>
                  <a:pt x="272629" y="47067"/>
                  <a:pt x="269899" y="44337"/>
                </a:cubicBezTo>
                <a:lnTo>
                  <a:pt x="264572" y="39010"/>
                </a:lnTo>
                <a:cubicBezTo>
                  <a:pt x="250835" y="25273"/>
                  <a:pt x="228512" y="25273"/>
                  <a:pt x="214775" y="39010"/>
                </a:cubicBezTo>
                <a:cubicBezTo>
                  <a:pt x="228512" y="25273"/>
                  <a:pt x="228512" y="2950"/>
                  <a:pt x="214775" y="-10787"/>
                </a:cubicBezTo>
                <a:lnTo>
                  <a:pt x="209447" y="-16159"/>
                </a:lnTo>
                <a:cubicBezTo>
                  <a:pt x="206717" y="-18889"/>
                  <a:pt x="202226" y="-18889"/>
                  <a:pt x="199497" y="-16159"/>
                </a:cubicBezTo>
                <a:close/>
                <a:moveTo>
                  <a:pt x="146001" y="42268"/>
                </a:moveTo>
                <a:cubicBezTo>
                  <a:pt x="126100" y="42268"/>
                  <a:pt x="107652" y="51250"/>
                  <a:pt x="95367" y="66176"/>
                </a:cubicBezTo>
                <a:lnTo>
                  <a:pt x="120332" y="91141"/>
                </a:lnTo>
                <a:cubicBezTo>
                  <a:pt x="124471" y="95279"/>
                  <a:pt x="124471" y="101972"/>
                  <a:pt x="120332" y="106067"/>
                </a:cubicBezTo>
                <a:cubicBezTo>
                  <a:pt x="116193" y="110161"/>
                  <a:pt x="109501" y="110205"/>
                  <a:pt x="105406" y="106067"/>
                </a:cubicBezTo>
                <a:lnTo>
                  <a:pt x="84360" y="85065"/>
                </a:lnTo>
                <a:lnTo>
                  <a:pt x="29588" y="205529"/>
                </a:lnTo>
                <a:cubicBezTo>
                  <a:pt x="27166" y="210856"/>
                  <a:pt x="28311" y="217152"/>
                  <a:pt x="32450" y="221335"/>
                </a:cubicBezTo>
                <a:cubicBezTo>
                  <a:pt x="36588" y="225518"/>
                  <a:pt x="42885" y="226619"/>
                  <a:pt x="48256" y="224197"/>
                </a:cubicBezTo>
                <a:lnTo>
                  <a:pt x="110602" y="195842"/>
                </a:lnTo>
                <a:lnTo>
                  <a:pt x="91317" y="176557"/>
                </a:lnTo>
                <a:cubicBezTo>
                  <a:pt x="87178" y="172419"/>
                  <a:pt x="87178" y="165726"/>
                  <a:pt x="91317" y="161631"/>
                </a:cubicBezTo>
                <a:cubicBezTo>
                  <a:pt x="95455" y="157537"/>
                  <a:pt x="102148" y="157493"/>
                  <a:pt x="106243" y="161631"/>
                </a:cubicBezTo>
                <a:lnTo>
                  <a:pt x="131119" y="186508"/>
                </a:lnTo>
                <a:lnTo>
                  <a:pt x="173079" y="167443"/>
                </a:lnTo>
                <a:cubicBezTo>
                  <a:pt x="196459" y="156832"/>
                  <a:pt x="211473" y="133497"/>
                  <a:pt x="211473" y="107784"/>
                </a:cubicBezTo>
                <a:cubicBezTo>
                  <a:pt x="211473" y="71592"/>
                  <a:pt x="182149" y="42268"/>
                  <a:pt x="145957" y="4226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817183" y="1437116"/>
            <a:ext cx="1916154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Ingredients Table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30144" y="1455901"/>
            <a:ext cx="732647" cy="263002"/>
          </a:xfrm>
          <a:custGeom>
            <a:avLst/>
            <a:gdLst/>
            <a:ahLst/>
            <a:cxnLst/>
            <a:rect l="l" t="t" r="r" b="b"/>
            <a:pathLst>
              <a:path w="732647" h="263002">
                <a:moveTo>
                  <a:pt x="131501" y="0"/>
                </a:moveTo>
                <a:lnTo>
                  <a:pt x="601146" y="0"/>
                </a:lnTo>
                <a:cubicBezTo>
                  <a:pt x="673772" y="0"/>
                  <a:pt x="732647" y="58875"/>
                  <a:pt x="732647" y="131501"/>
                </a:cubicBezTo>
                <a:lnTo>
                  <a:pt x="732647" y="131501"/>
                </a:lnTo>
                <a:cubicBezTo>
                  <a:pt x="732647" y="204127"/>
                  <a:pt x="673772" y="263002"/>
                  <a:pt x="601146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130144" y="1455901"/>
            <a:ext cx="798398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 Items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5396" y="1850404"/>
            <a:ext cx="5325781" cy="1014435"/>
          </a:xfrm>
          <a:custGeom>
            <a:avLst/>
            <a:gdLst/>
            <a:ahLst/>
            <a:cxnLst/>
            <a:rect l="l" t="t" r="r" b="b"/>
            <a:pathLst>
              <a:path w="5325781" h="1014435">
                <a:moveTo>
                  <a:pt x="75139" y="0"/>
                </a:moveTo>
                <a:lnTo>
                  <a:pt x="5250642" y="0"/>
                </a:lnTo>
                <a:cubicBezTo>
                  <a:pt x="5292112" y="0"/>
                  <a:pt x="5325781" y="33669"/>
                  <a:pt x="5325781" y="75139"/>
                </a:cubicBezTo>
                <a:lnTo>
                  <a:pt x="5325781" y="939295"/>
                </a:lnTo>
                <a:cubicBezTo>
                  <a:pt x="5325781" y="980766"/>
                  <a:pt x="5292112" y="1014435"/>
                  <a:pt x="5250642" y="1014435"/>
                </a:cubicBezTo>
                <a:lnTo>
                  <a:pt x="75139" y="1014435"/>
                </a:lnTo>
                <a:cubicBezTo>
                  <a:pt x="33669" y="1014435"/>
                  <a:pt x="0" y="980766"/>
                  <a:pt x="0" y="939295"/>
                </a:cubicBezTo>
                <a:lnTo>
                  <a:pt x="0" y="75139"/>
                </a:lnTo>
                <a:cubicBezTo>
                  <a:pt x="0" y="33669"/>
                  <a:pt x="33669" y="0"/>
                  <a:pt x="7513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48111" y="1963119"/>
            <a:ext cx="5156709" cy="789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ingredients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ingredient_id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ingredient_name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NOT NULL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54182" y="2977406"/>
            <a:ext cx="5306995" cy="976863"/>
          </a:xfrm>
          <a:custGeom>
            <a:avLst/>
            <a:gdLst/>
            <a:ahLst/>
            <a:cxnLst/>
            <a:rect l="l" t="t" r="r" b="b"/>
            <a:pathLst>
              <a:path w="5306995" h="976863">
                <a:moveTo>
                  <a:pt x="37572" y="0"/>
                </a:moveTo>
                <a:lnTo>
                  <a:pt x="5231855" y="0"/>
                </a:lnTo>
                <a:cubicBezTo>
                  <a:pt x="5273354" y="0"/>
                  <a:pt x="5306995" y="33641"/>
                  <a:pt x="5306995" y="75140"/>
                </a:cubicBezTo>
                <a:lnTo>
                  <a:pt x="5306995" y="901723"/>
                </a:lnTo>
                <a:cubicBezTo>
                  <a:pt x="5306995" y="943221"/>
                  <a:pt x="5273354" y="976863"/>
                  <a:pt x="5231855" y="976863"/>
                </a:cubicBezTo>
                <a:lnTo>
                  <a:pt x="37572" y="976863"/>
                </a:lnTo>
                <a:cubicBezTo>
                  <a:pt x="16821" y="976863"/>
                  <a:pt x="0" y="960041"/>
                  <a:pt x="0" y="939291"/>
                </a:cubicBezTo>
                <a:lnTo>
                  <a:pt x="0" y="37572"/>
                </a:lnTo>
                <a:cubicBezTo>
                  <a:pt x="0" y="16835"/>
                  <a:pt x="16835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54182" y="2977406"/>
            <a:ext cx="37572" cy="976863"/>
          </a:xfrm>
          <a:custGeom>
            <a:avLst/>
            <a:gdLst/>
            <a:ahLst/>
            <a:cxnLst/>
            <a:rect l="l" t="t" r="r" b="b"/>
            <a:pathLst>
              <a:path w="37572" h="976863">
                <a:moveTo>
                  <a:pt x="37572" y="0"/>
                </a:moveTo>
                <a:lnTo>
                  <a:pt x="37572" y="0"/>
                </a:lnTo>
                <a:lnTo>
                  <a:pt x="37572" y="976863"/>
                </a:lnTo>
                <a:lnTo>
                  <a:pt x="37572" y="976863"/>
                </a:lnTo>
                <a:cubicBezTo>
                  <a:pt x="16835" y="976863"/>
                  <a:pt x="0" y="960028"/>
                  <a:pt x="0" y="939291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685683" y="3090121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FoodProvider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683" y="3353123"/>
            <a:ext cx="5137923" cy="4884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3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fake.unique.ingredient() </a:t>
            </a:r>
            <a:pPr>
              <a:lnSpc>
                <a:spcPct val="14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realistic food items like "Basil", "Mozzarella", "Olive Oil"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4182" y="4066984"/>
            <a:ext cx="5306995" cy="1540438"/>
          </a:xfrm>
          <a:custGeom>
            <a:avLst/>
            <a:gdLst/>
            <a:ahLst/>
            <a:cxnLst/>
            <a:rect l="l" t="t" r="r" b="b"/>
            <a:pathLst>
              <a:path w="5306995" h="1540438">
                <a:moveTo>
                  <a:pt x="37572" y="0"/>
                </a:moveTo>
                <a:lnTo>
                  <a:pt x="5231853" y="0"/>
                </a:lnTo>
                <a:cubicBezTo>
                  <a:pt x="5273353" y="0"/>
                  <a:pt x="5306995" y="33642"/>
                  <a:pt x="5306995" y="75143"/>
                </a:cubicBezTo>
                <a:lnTo>
                  <a:pt x="5306995" y="1465295"/>
                </a:lnTo>
                <a:cubicBezTo>
                  <a:pt x="5306995" y="1506795"/>
                  <a:pt x="5273353" y="1540438"/>
                  <a:pt x="5231853" y="1540438"/>
                </a:cubicBezTo>
                <a:lnTo>
                  <a:pt x="37572" y="1540438"/>
                </a:lnTo>
                <a:cubicBezTo>
                  <a:pt x="16835" y="1540438"/>
                  <a:pt x="0" y="1523602"/>
                  <a:pt x="0" y="150286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54182" y="4066984"/>
            <a:ext cx="37572" cy="1540438"/>
          </a:xfrm>
          <a:custGeom>
            <a:avLst/>
            <a:gdLst/>
            <a:ahLst/>
            <a:cxnLst/>
            <a:rect l="l" t="t" r="r" b="b"/>
            <a:pathLst>
              <a:path w="37572" h="1540438">
                <a:moveTo>
                  <a:pt x="37572" y="0"/>
                </a:moveTo>
                <a:lnTo>
                  <a:pt x="37572" y="0"/>
                </a:lnTo>
                <a:lnTo>
                  <a:pt x="37572" y="1540438"/>
                </a:lnTo>
                <a:lnTo>
                  <a:pt x="37572" y="1540438"/>
                </a:lnTo>
                <a:cubicBezTo>
                  <a:pt x="16835" y="1540438"/>
                  <a:pt x="0" y="1523602"/>
                  <a:pt x="0" y="150286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8" name="Text 16"/>
          <p:cNvSpPr/>
          <p:nvPr/>
        </p:nvSpPr>
        <p:spPr>
          <a:xfrm>
            <a:off x="685683" y="4179699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Measurement Unit Variation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85683" y="4442701"/>
            <a:ext cx="5119137" cy="789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unit_choice_list = [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fake.measurement(),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fake.metric_measurement(),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'kg'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5683" y="5269130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Mixed metric/imperial units for realistic inventory tracking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54182" y="5719990"/>
            <a:ext cx="5306995" cy="976863"/>
          </a:xfrm>
          <a:custGeom>
            <a:avLst/>
            <a:gdLst/>
            <a:ahLst/>
            <a:cxnLst/>
            <a:rect l="l" t="t" r="r" b="b"/>
            <a:pathLst>
              <a:path w="5306995" h="976863">
                <a:moveTo>
                  <a:pt x="37572" y="0"/>
                </a:moveTo>
                <a:lnTo>
                  <a:pt x="5231855" y="0"/>
                </a:lnTo>
                <a:cubicBezTo>
                  <a:pt x="5273354" y="0"/>
                  <a:pt x="5306995" y="33641"/>
                  <a:pt x="5306995" y="75140"/>
                </a:cubicBezTo>
                <a:lnTo>
                  <a:pt x="5306995" y="901723"/>
                </a:lnTo>
                <a:cubicBezTo>
                  <a:pt x="5306995" y="943221"/>
                  <a:pt x="5273354" y="976863"/>
                  <a:pt x="5231855" y="976863"/>
                </a:cubicBezTo>
                <a:lnTo>
                  <a:pt x="37572" y="976863"/>
                </a:lnTo>
                <a:cubicBezTo>
                  <a:pt x="16821" y="976863"/>
                  <a:pt x="0" y="960041"/>
                  <a:pt x="0" y="939291"/>
                </a:cubicBezTo>
                <a:lnTo>
                  <a:pt x="0" y="37572"/>
                </a:lnTo>
                <a:cubicBezTo>
                  <a:pt x="0" y="16835"/>
                  <a:pt x="16835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54182" y="5719990"/>
            <a:ext cx="37572" cy="976863"/>
          </a:xfrm>
          <a:custGeom>
            <a:avLst/>
            <a:gdLst/>
            <a:ahLst/>
            <a:cxnLst/>
            <a:rect l="l" t="t" r="r" b="b"/>
            <a:pathLst>
              <a:path w="37572" h="976863">
                <a:moveTo>
                  <a:pt x="37572" y="0"/>
                </a:moveTo>
                <a:lnTo>
                  <a:pt x="37572" y="0"/>
                </a:lnTo>
                <a:lnTo>
                  <a:pt x="37572" y="976863"/>
                </a:lnTo>
                <a:lnTo>
                  <a:pt x="37572" y="976863"/>
                </a:lnTo>
                <a:cubicBezTo>
                  <a:pt x="16835" y="976863"/>
                  <a:pt x="0" y="960028"/>
                  <a:pt x="0" y="939291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Text 21"/>
          <p:cNvSpPr/>
          <p:nvPr/>
        </p:nvSpPr>
        <p:spPr>
          <a:xfrm>
            <a:off x="685683" y="5832705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Inventory Foundation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5683" y="6095706"/>
            <a:ext cx="5137923" cy="4884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 unique ingredients enable complex recipe definitions and multi-store stock management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74666" y="1282133"/>
            <a:ext cx="5635747" cy="5569997"/>
          </a:xfrm>
          <a:custGeom>
            <a:avLst/>
            <a:gdLst/>
            <a:ahLst/>
            <a:cxnLst/>
            <a:rect l="l" t="t" r="r" b="b"/>
            <a:pathLst>
              <a:path w="5635747" h="5569997">
                <a:moveTo>
                  <a:pt x="75139" y="0"/>
                </a:moveTo>
                <a:lnTo>
                  <a:pt x="5560608" y="0"/>
                </a:lnTo>
                <a:cubicBezTo>
                  <a:pt x="5602106" y="0"/>
                  <a:pt x="5635747" y="33641"/>
                  <a:pt x="5635747" y="75139"/>
                </a:cubicBezTo>
                <a:lnTo>
                  <a:pt x="5635747" y="5494858"/>
                </a:lnTo>
                <a:cubicBezTo>
                  <a:pt x="5635747" y="5536356"/>
                  <a:pt x="5602106" y="5569997"/>
                  <a:pt x="5560608" y="5569997"/>
                </a:cubicBezTo>
                <a:lnTo>
                  <a:pt x="75139" y="5569997"/>
                </a:lnTo>
                <a:cubicBezTo>
                  <a:pt x="33641" y="5569997"/>
                  <a:pt x="0" y="5536356"/>
                  <a:pt x="0" y="5494858"/>
                </a:cubicBezTo>
                <a:lnTo>
                  <a:pt x="0" y="75139"/>
                </a:lnTo>
                <a:cubicBezTo>
                  <a:pt x="0" y="33669"/>
                  <a:pt x="33669" y="0"/>
                  <a:pt x="7513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57827" y="1474687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28135" y="6340"/>
                </a:moveTo>
                <a:cubicBezTo>
                  <a:pt x="27782" y="2730"/>
                  <a:pt x="24744" y="0"/>
                  <a:pt x="21134" y="0"/>
                </a:cubicBezTo>
                <a:cubicBezTo>
                  <a:pt x="17524" y="0"/>
                  <a:pt x="14486" y="2730"/>
                  <a:pt x="14089" y="6296"/>
                </a:cubicBezTo>
                <a:lnTo>
                  <a:pt x="7881" y="65912"/>
                </a:lnTo>
                <a:cubicBezTo>
                  <a:pt x="7309" y="68554"/>
                  <a:pt x="7045" y="71239"/>
                  <a:pt x="7045" y="73925"/>
                </a:cubicBezTo>
                <a:cubicBezTo>
                  <a:pt x="7045" y="94135"/>
                  <a:pt x="22499" y="110734"/>
                  <a:pt x="42268" y="112539"/>
                </a:cubicBezTo>
                <a:lnTo>
                  <a:pt x="42268" y="211341"/>
                </a:lnTo>
                <a:cubicBezTo>
                  <a:pt x="42268" y="219134"/>
                  <a:pt x="48564" y="225430"/>
                  <a:pt x="56357" y="225430"/>
                </a:cubicBezTo>
                <a:cubicBezTo>
                  <a:pt x="64151" y="225430"/>
                  <a:pt x="70447" y="219134"/>
                  <a:pt x="70447" y="211341"/>
                </a:cubicBezTo>
                <a:lnTo>
                  <a:pt x="70447" y="112539"/>
                </a:lnTo>
                <a:cubicBezTo>
                  <a:pt x="90216" y="110734"/>
                  <a:pt x="105670" y="94135"/>
                  <a:pt x="105670" y="73925"/>
                </a:cubicBezTo>
                <a:cubicBezTo>
                  <a:pt x="105670" y="71239"/>
                  <a:pt x="105406" y="68554"/>
                  <a:pt x="104834" y="65912"/>
                </a:cubicBezTo>
                <a:lnTo>
                  <a:pt x="98582" y="6296"/>
                </a:lnTo>
                <a:cubicBezTo>
                  <a:pt x="98229" y="2730"/>
                  <a:pt x="95191" y="0"/>
                  <a:pt x="91581" y="0"/>
                </a:cubicBezTo>
                <a:cubicBezTo>
                  <a:pt x="87970" y="0"/>
                  <a:pt x="84932" y="2730"/>
                  <a:pt x="84580" y="6340"/>
                </a:cubicBezTo>
                <a:lnTo>
                  <a:pt x="78592" y="66000"/>
                </a:lnTo>
                <a:cubicBezTo>
                  <a:pt x="78328" y="68510"/>
                  <a:pt x="76215" y="70447"/>
                  <a:pt x="73705" y="70447"/>
                </a:cubicBezTo>
                <a:cubicBezTo>
                  <a:pt x="71151" y="70447"/>
                  <a:pt x="69038" y="68510"/>
                  <a:pt x="68774" y="65956"/>
                </a:cubicBezTo>
                <a:lnTo>
                  <a:pt x="63358" y="6428"/>
                </a:lnTo>
                <a:cubicBezTo>
                  <a:pt x="63050" y="2774"/>
                  <a:pt x="60012" y="0"/>
                  <a:pt x="56357" y="0"/>
                </a:cubicBezTo>
                <a:cubicBezTo>
                  <a:pt x="52703" y="0"/>
                  <a:pt x="49665" y="2774"/>
                  <a:pt x="49357" y="6428"/>
                </a:cubicBezTo>
                <a:lnTo>
                  <a:pt x="43941" y="65956"/>
                </a:lnTo>
                <a:cubicBezTo>
                  <a:pt x="43721" y="68510"/>
                  <a:pt x="41564" y="70447"/>
                  <a:pt x="39010" y="70447"/>
                </a:cubicBezTo>
                <a:cubicBezTo>
                  <a:pt x="36456" y="70447"/>
                  <a:pt x="34343" y="68510"/>
                  <a:pt x="34123" y="66000"/>
                </a:cubicBezTo>
                <a:lnTo>
                  <a:pt x="28135" y="6340"/>
                </a:lnTo>
                <a:close/>
                <a:moveTo>
                  <a:pt x="197251" y="0"/>
                </a:moveTo>
                <a:cubicBezTo>
                  <a:pt x="190206" y="0"/>
                  <a:pt x="140894" y="14089"/>
                  <a:pt x="140894" y="77492"/>
                </a:cubicBezTo>
                <a:lnTo>
                  <a:pt x="140894" y="126804"/>
                </a:lnTo>
                <a:cubicBezTo>
                  <a:pt x="140894" y="142347"/>
                  <a:pt x="153530" y="154983"/>
                  <a:pt x="169072" y="154983"/>
                </a:cubicBezTo>
                <a:lnTo>
                  <a:pt x="183162" y="154983"/>
                </a:lnTo>
                <a:lnTo>
                  <a:pt x="183162" y="211341"/>
                </a:lnTo>
                <a:cubicBezTo>
                  <a:pt x="183162" y="219134"/>
                  <a:pt x="189458" y="225430"/>
                  <a:pt x="197251" y="225430"/>
                </a:cubicBezTo>
                <a:cubicBezTo>
                  <a:pt x="205044" y="225430"/>
                  <a:pt x="211341" y="219134"/>
                  <a:pt x="211341" y="211341"/>
                </a:cubicBezTo>
                <a:lnTo>
                  <a:pt x="211341" y="14089"/>
                </a:lnTo>
                <a:cubicBezTo>
                  <a:pt x="211341" y="6296"/>
                  <a:pt x="205044" y="0"/>
                  <a:pt x="19725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7" name="Text 25"/>
          <p:cNvSpPr/>
          <p:nvPr/>
        </p:nvSpPr>
        <p:spPr>
          <a:xfrm>
            <a:off x="6611436" y="1437116"/>
            <a:ext cx="196311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Menu Items Table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63050" y="1455901"/>
            <a:ext cx="789005" cy="263002"/>
          </a:xfrm>
          <a:custGeom>
            <a:avLst/>
            <a:gdLst/>
            <a:ahLst/>
            <a:cxnLst/>
            <a:rect l="l" t="t" r="r" b="b"/>
            <a:pathLst>
              <a:path w="789005" h="263002">
                <a:moveTo>
                  <a:pt x="131501" y="0"/>
                </a:moveTo>
                <a:lnTo>
                  <a:pt x="657504" y="0"/>
                </a:lnTo>
                <a:cubicBezTo>
                  <a:pt x="730130" y="0"/>
                  <a:pt x="789005" y="58875"/>
                  <a:pt x="789005" y="131501"/>
                </a:cubicBezTo>
                <a:lnTo>
                  <a:pt x="789005" y="131501"/>
                </a:lnTo>
                <a:cubicBezTo>
                  <a:pt x="789005" y="204127"/>
                  <a:pt x="730130" y="263002"/>
                  <a:pt x="657504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863050" y="1455901"/>
            <a:ext cx="854755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 Dishes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29649" y="1850404"/>
            <a:ext cx="5325781" cy="1174114"/>
          </a:xfrm>
          <a:custGeom>
            <a:avLst/>
            <a:gdLst/>
            <a:ahLst/>
            <a:cxnLst/>
            <a:rect l="l" t="t" r="r" b="b"/>
            <a:pathLst>
              <a:path w="5325781" h="1174114">
                <a:moveTo>
                  <a:pt x="75143" y="0"/>
                </a:moveTo>
                <a:lnTo>
                  <a:pt x="5250638" y="0"/>
                </a:lnTo>
                <a:cubicBezTo>
                  <a:pt x="5292138" y="0"/>
                  <a:pt x="5325781" y="33643"/>
                  <a:pt x="5325781" y="75143"/>
                </a:cubicBezTo>
                <a:lnTo>
                  <a:pt x="5325781" y="1098971"/>
                </a:lnTo>
                <a:cubicBezTo>
                  <a:pt x="5325781" y="1140471"/>
                  <a:pt x="5292138" y="1174114"/>
                  <a:pt x="5250638" y="1174114"/>
                </a:cubicBezTo>
                <a:lnTo>
                  <a:pt x="75143" y="1174114"/>
                </a:lnTo>
                <a:cubicBezTo>
                  <a:pt x="33671" y="1174114"/>
                  <a:pt x="0" y="1140443"/>
                  <a:pt x="0" y="1098971"/>
                </a:cubicBezTo>
                <a:lnTo>
                  <a:pt x="0" y="75143"/>
                </a:lnTo>
                <a:cubicBezTo>
                  <a:pt x="0" y="33643"/>
                  <a:pt x="33643" y="0"/>
                  <a:pt x="75143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442364" y="1963119"/>
            <a:ext cx="5156709" cy="948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menu_items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item_id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name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150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NOT NULL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category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VARCHAR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NULL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48435" y="3149561"/>
            <a:ext cx="5306995" cy="976863"/>
          </a:xfrm>
          <a:custGeom>
            <a:avLst/>
            <a:gdLst/>
            <a:ahLst/>
            <a:cxnLst/>
            <a:rect l="l" t="t" r="r" b="b"/>
            <a:pathLst>
              <a:path w="5306995" h="976863">
                <a:moveTo>
                  <a:pt x="37572" y="0"/>
                </a:moveTo>
                <a:lnTo>
                  <a:pt x="5231855" y="0"/>
                </a:lnTo>
                <a:cubicBezTo>
                  <a:pt x="5273354" y="0"/>
                  <a:pt x="5306995" y="33641"/>
                  <a:pt x="5306995" y="75140"/>
                </a:cubicBezTo>
                <a:lnTo>
                  <a:pt x="5306995" y="901723"/>
                </a:lnTo>
                <a:cubicBezTo>
                  <a:pt x="5306995" y="943221"/>
                  <a:pt x="5273354" y="976863"/>
                  <a:pt x="5231855" y="976863"/>
                </a:cubicBezTo>
                <a:lnTo>
                  <a:pt x="37572" y="976863"/>
                </a:lnTo>
                <a:cubicBezTo>
                  <a:pt x="16821" y="976863"/>
                  <a:pt x="0" y="960041"/>
                  <a:pt x="0" y="939291"/>
                </a:cubicBezTo>
                <a:lnTo>
                  <a:pt x="0" y="37572"/>
                </a:lnTo>
                <a:cubicBezTo>
                  <a:pt x="0" y="16835"/>
                  <a:pt x="16835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348435" y="3149561"/>
            <a:ext cx="37572" cy="976863"/>
          </a:xfrm>
          <a:custGeom>
            <a:avLst/>
            <a:gdLst/>
            <a:ahLst/>
            <a:cxnLst/>
            <a:rect l="l" t="t" r="r" b="b"/>
            <a:pathLst>
              <a:path w="37572" h="976863">
                <a:moveTo>
                  <a:pt x="37572" y="0"/>
                </a:moveTo>
                <a:lnTo>
                  <a:pt x="37572" y="0"/>
                </a:lnTo>
                <a:lnTo>
                  <a:pt x="37572" y="976863"/>
                </a:lnTo>
                <a:lnTo>
                  <a:pt x="37572" y="976863"/>
                </a:lnTo>
                <a:cubicBezTo>
                  <a:pt x="16835" y="976863"/>
                  <a:pt x="0" y="960028"/>
                  <a:pt x="0" y="939291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6479935" y="3262276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Dish Name Generation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79935" y="3525277"/>
            <a:ext cx="5137923" cy="4884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3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fake.unique.dish() </a:t>
            </a:r>
            <a:pPr>
              <a:lnSpc>
                <a:spcPct val="14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realistic menu items like "Margherita Pizza", "Chicken Tikka Masala"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48435" y="4267904"/>
            <a:ext cx="5306995" cy="1540438"/>
          </a:xfrm>
          <a:custGeom>
            <a:avLst/>
            <a:gdLst/>
            <a:ahLst/>
            <a:cxnLst/>
            <a:rect l="l" t="t" r="r" b="b"/>
            <a:pathLst>
              <a:path w="5306995" h="1540438">
                <a:moveTo>
                  <a:pt x="37572" y="0"/>
                </a:moveTo>
                <a:lnTo>
                  <a:pt x="5231853" y="0"/>
                </a:lnTo>
                <a:cubicBezTo>
                  <a:pt x="5273353" y="0"/>
                  <a:pt x="5306995" y="33642"/>
                  <a:pt x="5306995" y="75143"/>
                </a:cubicBezTo>
                <a:lnTo>
                  <a:pt x="5306995" y="1465295"/>
                </a:lnTo>
                <a:cubicBezTo>
                  <a:pt x="5306995" y="1506795"/>
                  <a:pt x="5273353" y="1540438"/>
                  <a:pt x="5231853" y="1540438"/>
                </a:cubicBezTo>
                <a:lnTo>
                  <a:pt x="37572" y="1540438"/>
                </a:lnTo>
                <a:cubicBezTo>
                  <a:pt x="16835" y="1540438"/>
                  <a:pt x="0" y="1523602"/>
                  <a:pt x="0" y="150286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48435" y="4267904"/>
            <a:ext cx="37572" cy="1540438"/>
          </a:xfrm>
          <a:custGeom>
            <a:avLst/>
            <a:gdLst/>
            <a:ahLst/>
            <a:cxnLst/>
            <a:rect l="l" t="t" r="r" b="b"/>
            <a:pathLst>
              <a:path w="37572" h="1540438">
                <a:moveTo>
                  <a:pt x="37572" y="0"/>
                </a:moveTo>
                <a:lnTo>
                  <a:pt x="37572" y="0"/>
                </a:lnTo>
                <a:lnTo>
                  <a:pt x="37572" y="1540438"/>
                </a:lnTo>
                <a:lnTo>
                  <a:pt x="37572" y="1540438"/>
                </a:lnTo>
                <a:cubicBezTo>
                  <a:pt x="16835" y="1540438"/>
                  <a:pt x="0" y="1523602"/>
                  <a:pt x="0" y="150286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8" name="Text 36"/>
          <p:cNvSpPr/>
          <p:nvPr/>
        </p:nvSpPr>
        <p:spPr>
          <a:xfrm>
            <a:off x="6479935" y="4380619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Classification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79935" y="4643621"/>
            <a:ext cx="5119137" cy="789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category_choice_list = [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"Pizza"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"Main Course"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"Sides"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"Fast Food"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"Snacks"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"Desserts"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"Beverages"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"Breakfast"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"Healthy"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"Combo"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79935" y="5470050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categories enable detailed sales analysis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48435" y="5949823"/>
            <a:ext cx="5306995" cy="732647"/>
          </a:xfrm>
          <a:custGeom>
            <a:avLst/>
            <a:gdLst/>
            <a:ahLst/>
            <a:cxnLst/>
            <a:rect l="l" t="t" r="r" b="b"/>
            <a:pathLst>
              <a:path w="5306995" h="732647">
                <a:moveTo>
                  <a:pt x="37572" y="0"/>
                </a:moveTo>
                <a:lnTo>
                  <a:pt x="5231855" y="0"/>
                </a:lnTo>
                <a:cubicBezTo>
                  <a:pt x="5273354" y="0"/>
                  <a:pt x="5306995" y="33641"/>
                  <a:pt x="5306995" y="75140"/>
                </a:cubicBezTo>
                <a:lnTo>
                  <a:pt x="5306995" y="657507"/>
                </a:lnTo>
                <a:cubicBezTo>
                  <a:pt x="5306995" y="699006"/>
                  <a:pt x="5273354" y="732647"/>
                  <a:pt x="5231855" y="732647"/>
                </a:cubicBezTo>
                <a:lnTo>
                  <a:pt x="37572" y="732647"/>
                </a:lnTo>
                <a:cubicBezTo>
                  <a:pt x="16835" y="732647"/>
                  <a:pt x="0" y="715812"/>
                  <a:pt x="0" y="69507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348435" y="5949823"/>
            <a:ext cx="37572" cy="732647"/>
          </a:xfrm>
          <a:custGeom>
            <a:avLst/>
            <a:gdLst/>
            <a:ahLst/>
            <a:cxnLst/>
            <a:rect l="l" t="t" r="r" b="b"/>
            <a:pathLst>
              <a:path w="37572" h="732647">
                <a:moveTo>
                  <a:pt x="37572" y="0"/>
                </a:moveTo>
                <a:lnTo>
                  <a:pt x="37572" y="0"/>
                </a:lnTo>
                <a:lnTo>
                  <a:pt x="37572" y="732647"/>
                </a:lnTo>
                <a:lnTo>
                  <a:pt x="37572" y="732647"/>
                </a:lnTo>
                <a:cubicBezTo>
                  <a:pt x="16835" y="732647"/>
                  <a:pt x="0" y="715812"/>
                  <a:pt x="0" y="69507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6479935" y="6062538"/>
            <a:ext cx="51379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 Variations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79935" y="6325539"/>
            <a:ext cx="5137923" cy="244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portion control with </a:t>
            </a:r>
            <a:pPr>
              <a:lnSpc>
                <a:spcPct val="140000"/>
              </a:lnSpc>
            </a:pPr>
            <a:r>
              <a:rPr lang="en-US" sz="1183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Small, Medium, Large, 500ml, N/A </a:t>
            </a:r>
            <a:pPr>
              <a:lnSpc>
                <a:spcPct val="140000"/>
              </a:lnSpc>
            </a:pPr>
            <a:r>
              <a:rPr lang="en-US" sz="118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757" y="364757"/>
            <a:ext cx="11535438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spc="57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4757" y="620087"/>
            <a:ext cx="11626627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Transaction Core: Orders &amp; Order Items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4757" y="1057795"/>
            <a:ext cx="875417" cy="36476"/>
          </a:xfrm>
          <a:custGeom>
            <a:avLst/>
            <a:gdLst/>
            <a:ahLst/>
            <a:cxnLst/>
            <a:rect l="l" t="t" r="r" b="b"/>
            <a:pathLst>
              <a:path w="875417" h="36476">
                <a:moveTo>
                  <a:pt x="0" y="0"/>
                </a:moveTo>
                <a:lnTo>
                  <a:pt x="875417" y="0"/>
                </a:lnTo>
                <a:lnTo>
                  <a:pt x="875417" y="36476"/>
                </a:lnTo>
                <a:lnTo>
                  <a:pt x="0" y="36476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69316" y="1244733"/>
            <a:ext cx="5644613" cy="5608138"/>
          </a:xfrm>
          <a:custGeom>
            <a:avLst/>
            <a:gdLst/>
            <a:ahLst/>
            <a:cxnLst/>
            <a:rect l="l" t="t" r="r" b="b"/>
            <a:pathLst>
              <a:path w="5644613" h="5608138">
                <a:moveTo>
                  <a:pt x="72962" y="0"/>
                </a:moveTo>
                <a:lnTo>
                  <a:pt x="5571651" y="0"/>
                </a:lnTo>
                <a:cubicBezTo>
                  <a:pt x="5611920" y="0"/>
                  <a:pt x="5644613" y="32693"/>
                  <a:pt x="5644613" y="72962"/>
                </a:cubicBezTo>
                <a:lnTo>
                  <a:pt x="5644613" y="5535176"/>
                </a:lnTo>
                <a:cubicBezTo>
                  <a:pt x="5644613" y="5575471"/>
                  <a:pt x="5611947" y="5608138"/>
                  <a:pt x="5571651" y="5608138"/>
                </a:cubicBezTo>
                <a:lnTo>
                  <a:pt x="72962" y="5608138"/>
                </a:lnTo>
                <a:cubicBezTo>
                  <a:pt x="32693" y="5608138"/>
                  <a:pt x="0" y="5575445"/>
                  <a:pt x="0" y="5535176"/>
                </a:cubicBezTo>
                <a:lnTo>
                  <a:pt x="0" y="72962"/>
                </a:lnTo>
                <a:cubicBezTo>
                  <a:pt x="0" y="32666"/>
                  <a:pt x="32666" y="0"/>
                  <a:pt x="72962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4492" y="1431671"/>
            <a:ext cx="164141" cy="218854"/>
          </a:xfrm>
          <a:custGeom>
            <a:avLst/>
            <a:gdLst/>
            <a:ahLst/>
            <a:cxnLst/>
            <a:rect l="l" t="t" r="r" b="b"/>
            <a:pathLst>
              <a:path w="164141" h="218854">
                <a:moveTo>
                  <a:pt x="5984" y="940"/>
                </a:moveTo>
                <a:cubicBezTo>
                  <a:pt x="9618" y="-727"/>
                  <a:pt x="13892" y="-128"/>
                  <a:pt x="16927" y="2479"/>
                </a:cubicBezTo>
                <a:lnTo>
                  <a:pt x="34196" y="17269"/>
                </a:lnTo>
                <a:lnTo>
                  <a:pt x="51465" y="2479"/>
                </a:lnTo>
                <a:cubicBezTo>
                  <a:pt x="55312" y="-812"/>
                  <a:pt x="60997" y="-812"/>
                  <a:pt x="64801" y="2479"/>
                </a:cubicBezTo>
                <a:lnTo>
                  <a:pt x="82070" y="17269"/>
                </a:lnTo>
                <a:lnTo>
                  <a:pt x="99339" y="2479"/>
                </a:lnTo>
                <a:cubicBezTo>
                  <a:pt x="103186" y="-812"/>
                  <a:pt x="108829" y="-812"/>
                  <a:pt x="112676" y="2479"/>
                </a:cubicBezTo>
                <a:lnTo>
                  <a:pt x="129945" y="17269"/>
                </a:lnTo>
                <a:lnTo>
                  <a:pt x="147214" y="2479"/>
                </a:lnTo>
                <a:cubicBezTo>
                  <a:pt x="150249" y="-128"/>
                  <a:pt x="154523" y="-727"/>
                  <a:pt x="158156" y="940"/>
                </a:cubicBezTo>
                <a:cubicBezTo>
                  <a:pt x="161790" y="2607"/>
                  <a:pt x="164141" y="6241"/>
                  <a:pt x="164141" y="10259"/>
                </a:cubicBezTo>
                <a:lnTo>
                  <a:pt x="164141" y="208595"/>
                </a:lnTo>
                <a:cubicBezTo>
                  <a:pt x="164141" y="212613"/>
                  <a:pt x="161790" y="216247"/>
                  <a:pt x="158156" y="217914"/>
                </a:cubicBezTo>
                <a:cubicBezTo>
                  <a:pt x="154523" y="219581"/>
                  <a:pt x="150249" y="218982"/>
                  <a:pt x="147214" y="216375"/>
                </a:cubicBezTo>
                <a:lnTo>
                  <a:pt x="129945" y="201585"/>
                </a:lnTo>
                <a:lnTo>
                  <a:pt x="112676" y="216375"/>
                </a:lnTo>
                <a:cubicBezTo>
                  <a:pt x="108829" y="219666"/>
                  <a:pt x="103186" y="219666"/>
                  <a:pt x="99339" y="216375"/>
                </a:cubicBezTo>
                <a:lnTo>
                  <a:pt x="82070" y="201585"/>
                </a:lnTo>
                <a:lnTo>
                  <a:pt x="64801" y="216375"/>
                </a:lnTo>
                <a:cubicBezTo>
                  <a:pt x="60954" y="219666"/>
                  <a:pt x="55269" y="219666"/>
                  <a:pt x="51465" y="216375"/>
                </a:cubicBezTo>
                <a:lnTo>
                  <a:pt x="34196" y="201585"/>
                </a:lnTo>
                <a:lnTo>
                  <a:pt x="16927" y="216375"/>
                </a:lnTo>
                <a:cubicBezTo>
                  <a:pt x="13892" y="218982"/>
                  <a:pt x="9618" y="219581"/>
                  <a:pt x="5984" y="217914"/>
                </a:cubicBezTo>
                <a:cubicBezTo>
                  <a:pt x="2351" y="216247"/>
                  <a:pt x="0" y="212613"/>
                  <a:pt x="0" y="208595"/>
                </a:cubicBezTo>
                <a:lnTo>
                  <a:pt x="0" y="10259"/>
                </a:lnTo>
                <a:cubicBezTo>
                  <a:pt x="0" y="6241"/>
                  <a:pt x="2351" y="2607"/>
                  <a:pt x="5984" y="940"/>
                </a:cubicBezTo>
                <a:close/>
                <a:moveTo>
                  <a:pt x="44455" y="58133"/>
                </a:moveTo>
                <a:cubicBezTo>
                  <a:pt x="38770" y="58133"/>
                  <a:pt x="34196" y="62707"/>
                  <a:pt x="34196" y="68392"/>
                </a:cubicBezTo>
                <a:cubicBezTo>
                  <a:pt x="34196" y="74077"/>
                  <a:pt x="38770" y="78651"/>
                  <a:pt x="44455" y="78651"/>
                </a:cubicBezTo>
                <a:lnTo>
                  <a:pt x="119686" y="78651"/>
                </a:lnTo>
                <a:cubicBezTo>
                  <a:pt x="125371" y="78651"/>
                  <a:pt x="129945" y="74077"/>
                  <a:pt x="129945" y="68392"/>
                </a:cubicBezTo>
                <a:cubicBezTo>
                  <a:pt x="129945" y="62707"/>
                  <a:pt x="125371" y="58133"/>
                  <a:pt x="119686" y="58133"/>
                </a:cubicBezTo>
                <a:lnTo>
                  <a:pt x="44455" y="58133"/>
                </a:lnTo>
                <a:close/>
                <a:moveTo>
                  <a:pt x="34196" y="150462"/>
                </a:moveTo>
                <a:cubicBezTo>
                  <a:pt x="34196" y="156147"/>
                  <a:pt x="38770" y="160721"/>
                  <a:pt x="44455" y="160721"/>
                </a:cubicBezTo>
                <a:lnTo>
                  <a:pt x="119686" y="160721"/>
                </a:lnTo>
                <a:cubicBezTo>
                  <a:pt x="125371" y="160721"/>
                  <a:pt x="129945" y="156147"/>
                  <a:pt x="129945" y="150462"/>
                </a:cubicBezTo>
                <a:cubicBezTo>
                  <a:pt x="129945" y="144777"/>
                  <a:pt x="125371" y="140203"/>
                  <a:pt x="119686" y="140203"/>
                </a:cubicBezTo>
                <a:lnTo>
                  <a:pt x="44455" y="140203"/>
                </a:lnTo>
                <a:cubicBezTo>
                  <a:pt x="38770" y="140203"/>
                  <a:pt x="34196" y="144777"/>
                  <a:pt x="34196" y="150462"/>
                </a:cubicBezTo>
                <a:close/>
                <a:moveTo>
                  <a:pt x="44455" y="99168"/>
                </a:moveTo>
                <a:cubicBezTo>
                  <a:pt x="38770" y="99168"/>
                  <a:pt x="34196" y="103742"/>
                  <a:pt x="34196" y="109427"/>
                </a:cubicBezTo>
                <a:cubicBezTo>
                  <a:pt x="34196" y="115112"/>
                  <a:pt x="38770" y="119686"/>
                  <a:pt x="44455" y="119686"/>
                </a:cubicBezTo>
                <a:lnTo>
                  <a:pt x="119686" y="119686"/>
                </a:lnTo>
                <a:cubicBezTo>
                  <a:pt x="125371" y="119686"/>
                  <a:pt x="129945" y="115112"/>
                  <a:pt x="129945" y="109427"/>
                </a:cubicBezTo>
                <a:cubicBezTo>
                  <a:pt x="129945" y="103742"/>
                  <a:pt x="125371" y="99168"/>
                  <a:pt x="119686" y="99168"/>
                </a:cubicBezTo>
                <a:lnTo>
                  <a:pt x="44455" y="9916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793346" y="1395195"/>
            <a:ext cx="1422552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Orders Table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72142" y="1413433"/>
            <a:ext cx="1294887" cy="255330"/>
          </a:xfrm>
          <a:custGeom>
            <a:avLst/>
            <a:gdLst/>
            <a:ahLst/>
            <a:cxnLst/>
            <a:rect l="l" t="t" r="r" b="b"/>
            <a:pathLst>
              <a:path w="1294887" h="255330">
                <a:moveTo>
                  <a:pt x="127665" y="0"/>
                </a:moveTo>
                <a:lnTo>
                  <a:pt x="1167222" y="0"/>
                </a:lnTo>
                <a:cubicBezTo>
                  <a:pt x="1237730" y="0"/>
                  <a:pt x="1294887" y="57158"/>
                  <a:pt x="1294887" y="127665"/>
                </a:cubicBezTo>
                <a:lnTo>
                  <a:pt x="1294887" y="127665"/>
                </a:lnTo>
                <a:cubicBezTo>
                  <a:pt x="1294887" y="198172"/>
                  <a:pt x="1237730" y="255330"/>
                  <a:pt x="1167222" y="255330"/>
                </a:cubicBezTo>
                <a:lnTo>
                  <a:pt x="127665" y="255330"/>
                </a:lnTo>
                <a:cubicBezTo>
                  <a:pt x="57158" y="255330"/>
                  <a:pt x="0" y="198172"/>
                  <a:pt x="0" y="127665"/>
                </a:cubicBezTo>
                <a:lnTo>
                  <a:pt x="0" y="127665"/>
                </a:lnTo>
                <a:cubicBezTo>
                  <a:pt x="0" y="57158"/>
                  <a:pt x="57158" y="0"/>
                  <a:pt x="127665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572142" y="1413433"/>
            <a:ext cx="1358720" cy="255330"/>
          </a:xfrm>
          <a:prstGeom prst="rect">
            <a:avLst/>
          </a:prstGeom>
          <a:noFill/>
          <a:ln/>
        </p:spPr>
        <p:txBody>
          <a:bodyPr wrap="square" lIns="109427" tIns="36476" rIns="109427" bIns="36476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5,000 Transactions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9779" y="1796428"/>
            <a:ext cx="5343689" cy="1905855"/>
          </a:xfrm>
          <a:custGeom>
            <a:avLst/>
            <a:gdLst/>
            <a:ahLst/>
            <a:cxnLst/>
            <a:rect l="l" t="t" r="r" b="b"/>
            <a:pathLst>
              <a:path w="5343689" h="1905855">
                <a:moveTo>
                  <a:pt x="72956" y="0"/>
                </a:moveTo>
                <a:lnTo>
                  <a:pt x="5270733" y="0"/>
                </a:lnTo>
                <a:cubicBezTo>
                  <a:pt x="5311025" y="0"/>
                  <a:pt x="5343689" y="32664"/>
                  <a:pt x="5343689" y="72956"/>
                </a:cubicBezTo>
                <a:lnTo>
                  <a:pt x="5343689" y="1832899"/>
                </a:lnTo>
                <a:cubicBezTo>
                  <a:pt x="5343689" y="1873191"/>
                  <a:pt x="5311025" y="1905855"/>
                  <a:pt x="5270733" y="1905855"/>
                </a:cubicBezTo>
                <a:lnTo>
                  <a:pt x="72956" y="1905855"/>
                </a:lnTo>
                <a:cubicBezTo>
                  <a:pt x="32664" y="1905855"/>
                  <a:pt x="0" y="1873191"/>
                  <a:pt x="0" y="1832899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29206" y="1905855"/>
            <a:ext cx="5179548" cy="1687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order_timestamp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 NOT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total_amount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(customer_id)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customers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SET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(store_id)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stores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RESTRICT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8016" y="3809573"/>
            <a:ext cx="5325451" cy="948368"/>
          </a:xfrm>
          <a:custGeom>
            <a:avLst/>
            <a:gdLst/>
            <a:ahLst/>
            <a:cxnLst/>
            <a:rect l="l" t="t" r="r" b="b"/>
            <a:pathLst>
              <a:path w="5325451" h="948368">
                <a:moveTo>
                  <a:pt x="36476" y="0"/>
                </a:moveTo>
                <a:lnTo>
                  <a:pt x="5252503" y="0"/>
                </a:lnTo>
                <a:cubicBezTo>
                  <a:pt x="5292764" y="0"/>
                  <a:pt x="5325451" y="32687"/>
                  <a:pt x="5325451" y="72948"/>
                </a:cubicBezTo>
                <a:lnTo>
                  <a:pt x="5325451" y="875420"/>
                </a:lnTo>
                <a:cubicBezTo>
                  <a:pt x="5325451" y="915681"/>
                  <a:pt x="5292764" y="948368"/>
                  <a:pt x="5252503" y="948368"/>
                </a:cubicBez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38016" y="3809573"/>
            <a:ext cx="36476" cy="948368"/>
          </a:xfrm>
          <a:custGeom>
            <a:avLst/>
            <a:gdLst/>
            <a:ahLst/>
            <a:cxnLst/>
            <a:rect l="l" t="t" r="r" b="b"/>
            <a:pathLst>
              <a:path w="36476" h="948368">
                <a:moveTo>
                  <a:pt x="36476" y="0"/>
                </a:moveTo>
                <a:lnTo>
                  <a:pt x="36476" y="0"/>
                </a:lnTo>
                <a:lnTo>
                  <a:pt x="36476" y="948368"/>
                </a:ln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665681" y="3919000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Central Fact Table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5681" y="4174329"/>
            <a:ext cx="5161310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Links customers to stores with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order_timestamp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temporal analysis. Total calculated automatically via trigger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8016" y="4867368"/>
            <a:ext cx="5325451" cy="948368"/>
          </a:xfrm>
          <a:custGeom>
            <a:avLst/>
            <a:gdLst/>
            <a:ahLst/>
            <a:cxnLst/>
            <a:rect l="l" t="t" r="r" b="b"/>
            <a:pathLst>
              <a:path w="5325451" h="948368">
                <a:moveTo>
                  <a:pt x="36476" y="0"/>
                </a:moveTo>
                <a:lnTo>
                  <a:pt x="5252503" y="0"/>
                </a:lnTo>
                <a:cubicBezTo>
                  <a:pt x="5292764" y="0"/>
                  <a:pt x="5325451" y="32687"/>
                  <a:pt x="5325451" y="72948"/>
                </a:cubicBezTo>
                <a:lnTo>
                  <a:pt x="5325451" y="875420"/>
                </a:lnTo>
                <a:cubicBezTo>
                  <a:pt x="5325451" y="915681"/>
                  <a:pt x="5292764" y="948368"/>
                  <a:pt x="5252503" y="948368"/>
                </a:cubicBez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8016" y="4867368"/>
            <a:ext cx="36476" cy="948368"/>
          </a:xfrm>
          <a:custGeom>
            <a:avLst/>
            <a:gdLst/>
            <a:ahLst/>
            <a:cxnLst/>
            <a:rect l="l" t="t" r="r" b="b"/>
            <a:pathLst>
              <a:path w="36476" h="948368">
                <a:moveTo>
                  <a:pt x="36476" y="0"/>
                </a:moveTo>
                <a:lnTo>
                  <a:pt x="36476" y="0"/>
                </a:lnTo>
                <a:lnTo>
                  <a:pt x="36476" y="948368"/>
                </a:ln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8" name="Text 16"/>
          <p:cNvSpPr/>
          <p:nvPr/>
        </p:nvSpPr>
        <p:spPr>
          <a:xfrm>
            <a:off x="665681" y="4976795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Cascading Behavior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65681" y="5232125"/>
            <a:ext cx="5161310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 DELETE SET NULL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customers (preserve order history),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 DELETE RESTRICT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stores (prevent data loss)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8016" y="5925163"/>
            <a:ext cx="5325451" cy="784227"/>
          </a:xfrm>
          <a:custGeom>
            <a:avLst/>
            <a:gdLst/>
            <a:ahLst/>
            <a:cxnLst/>
            <a:rect l="l" t="t" r="r" b="b"/>
            <a:pathLst>
              <a:path w="5325451" h="784227">
                <a:moveTo>
                  <a:pt x="36476" y="0"/>
                </a:moveTo>
                <a:lnTo>
                  <a:pt x="5252502" y="0"/>
                </a:lnTo>
                <a:cubicBezTo>
                  <a:pt x="5292764" y="0"/>
                  <a:pt x="5325451" y="32687"/>
                  <a:pt x="5325451" y="72949"/>
                </a:cubicBezTo>
                <a:lnTo>
                  <a:pt x="5325451" y="711279"/>
                </a:lnTo>
                <a:cubicBezTo>
                  <a:pt x="5325451" y="751540"/>
                  <a:pt x="5292764" y="784227"/>
                  <a:pt x="5252502" y="784227"/>
                </a:cubicBezTo>
                <a:lnTo>
                  <a:pt x="36476" y="784227"/>
                </a:lnTo>
                <a:cubicBezTo>
                  <a:pt x="16331" y="784227"/>
                  <a:pt x="0" y="767897"/>
                  <a:pt x="0" y="74775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38016" y="5925163"/>
            <a:ext cx="36476" cy="784227"/>
          </a:xfrm>
          <a:custGeom>
            <a:avLst/>
            <a:gdLst/>
            <a:ahLst/>
            <a:cxnLst/>
            <a:rect l="l" t="t" r="r" b="b"/>
            <a:pathLst>
              <a:path w="36476" h="784227">
                <a:moveTo>
                  <a:pt x="36476" y="0"/>
                </a:moveTo>
                <a:lnTo>
                  <a:pt x="36476" y="0"/>
                </a:lnTo>
                <a:lnTo>
                  <a:pt x="36476" y="784227"/>
                </a:lnTo>
                <a:lnTo>
                  <a:pt x="36476" y="784227"/>
                </a:lnTo>
                <a:cubicBezTo>
                  <a:pt x="16331" y="784227"/>
                  <a:pt x="0" y="767897"/>
                  <a:pt x="0" y="74775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Text 20"/>
          <p:cNvSpPr/>
          <p:nvPr/>
        </p:nvSpPr>
        <p:spPr>
          <a:xfrm>
            <a:off x="665681" y="6034590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Generation Strategy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5681" y="6289920"/>
            <a:ext cx="5143073" cy="310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customer_id: random.randint(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1500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store_id: random.randint(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2941" y="1244733"/>
            <a:ext cx="5644613" cy="5608138"/>
          </a:xfrm>
          <a:custGeom>
            <a:avLst/>
            <a:gdLst/>
            <a:ahLst/>
            <a:cxnLst/>
            <a:rect l="l" t="t" r="r" b="b"/>
            <a:pathLst>
              <a:path w="5644613" h="5608138">
                <a:moveTo>
                  <a:pt x="72962" y="0"/>
                </a:moveTo>
                <a:lnTo>
                  <a:pt x="5571651" y="0"/>
                </a:lnTo>
                <a:cubicBezTo>
                  <a:pt x="5611920" y="0"/>
                  <a:pt x="5644613" y="32693"/>
                  <a:pt x="5644613" y="72962"/>
                </a:cubicBezTo>
                <a:lnTo>
                  <a:pt x="5644613" y="5535176"/>
                </a:lnTo>
                <a:cubicBezTo>
                  <a:pt x="5644613" y="5575471"/>
                  <a:pt x="5611947" y="5608138"/>
                  <a:pt x="5571651" y="5608138"/>
                </a:cubicBezTo>
                <a:lnTo>
                  <a:pt x="72962" y="5608138"/>
                </a:lnTo>
                <a:cubicBezTo>
                  <a:pt x="32693" y="5608138"/>
                  <a:pt x="0" y="5575445"/>
                  <a:pt x="0" y="5535176"/>
                </a:cubicBezTo>
                <a:lnTo>
                  <a:pt x="0" y="72962"/>
                </a:lnTo>
                <a:cubicBezTo>
                  <a:pt x="0" y="32666"/>
                  <a:pt x="32666" y="0"/>
                  <a:pt x="72962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50760" y="1431671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0518" y="61553"/>
                </a:moveTo>
                <a:cubicBezTo>
                  <a:pt x="31842" y="61553"/>
                  <a:pt x="41035" y="52359"/>
                  <a:pt x="41035" y="41035"/>
                </a:cubicBezTo>
                <a:cubicBezTo>
                  <a:pt x="41035" y="29711"/>
                  <a:pt x="31842" y="20518"/>
                  <a:pt x="20518" y="20518"/>
                </a:cubicBezTo>
                <a:cubicBezTo>
                  <a:pt x="9194" y="20518"/>
                  <a:pt x="0" y="29711"/>
                  <a:pt x="0" y="41035"/>
                </a:cubicBezTo>
                <a:cubicBezTo>
                  <a:pt x="0" y="52359"/>
                  <a:pt x="9194" y="61553"/>
                  <a:pt x="20518" y="61553"/>
                </a:cubicBezTo>
                <a:close/>
                <a:moveTo>
                  <a:pt x="82070" y="27357"/>
                </a:moveTo>
                <a:cubicBezTo>
                  <a:pt x="74504" y="27357"/>
                  <a:pt x="68392" y="33469"/>
                  <a:pt x="68392" y="41035"/>
                </a:cubicBezTo>
                <a:cubicBezTo>
                  <a:pt x="68392" y="48601"/>
                  <a:pt x="74504" y="54714"/>
                  <a:pt x="82070" y="54714"/>
                </a:cubicBezTo>
                <a:lnTo>
                  <a:pt x="205176" y="54714"/>
                </a:lnTo>
                <a:cubicBezTo>
                  <a:pt x="212742" y="54714"/>
                  <a:pt x="218854" y="48601"/>
                  <a:pt x="218854" y="41035"/>
                </a:cubicBezTo>
                <a:cubicBezTo>
                  <a:pt x="218854" y="33469"/>
                  <a:pt x="212742" y="27357"/>
                  <a:pt x="205176" y="27357"/>
                </a:cubicBezTo>
                <a:lnTo>
                  <a:pt x="82070" y="27357"/>
                </a:lnTo>
                <a:close/>
                <a:moveTo>
                  <a:pt x="82070" y="95749"/>
                </a:moveTo>
                <a:cubicBezTo>
                  <a:pt x="74504" y="95749"/>
                  <a:pt x="68392" y="101861"/>
                  <a:pt x="68392" y="109427"/>
                </a:cubicBezTo>
                <a:cubicBezTo>
                  <a:pt x="68392" y="116993"/>
                  <a:pt x="74504" y="123105"/>
                  <a:pt x="82070" y="123105"/>
                </a:cubicBezTo>
                <a:lnTo>
                  <a:pt x="205176" y="123105"/>
                </a:lnTo>
                <a:cubicBezTo>
                  <a:pt x="212742" y="123105"/>
                  <a:pt x="218854" y="116993"/>
                  <a:pt x="218854" y="109427"/>
                </a:cubicBezTo>
                <a:cubicBezTo>
                  <a:pt x="218854" y="101861"/>
                  <a:pt x="212742" y="95749"/>
                  <a:pt x="205176" y="95749"/>
                </a:cubicBezTo>
                <a:lnTo>
                  <a:pt x="82070" y="95749"/>
                </a:lnTo>
                <a:close/>
                <a:moveTo>
                  <a:pt x="82070" y="164141"/>
                </a:moveTo>
                <a:cubicBezTo>
                  <a:pt x="74504" y="164141"/>
                  <a:pt x="68392" y="170253"/>
                  <a:pt x="68392" y="177819"/>
                </a:cubicBezTo>
                <a:cubicBezTo>
                  <a:pt x="68392" y="185385"/>
                  <a:pt x="74504" y="191497"/>
                  <a:pt x="82070" y="191497"/>
                </a:cubicBezTo>
                <a:lnTo>
                  <a:pt x="205176" y="191497"/>
                </a:lnTo>
                <a:cubicBezTo>
                  <a:pt x="212742" y="191497"/>
                  <a:pt x="218854" y="185385"/>
                  <a:pt x="218854" y="177819"/>
                </a:cubicBezTo>
                <a:cubicBezTo>
                  <a:pt x="218854" y="170253"/>
                  <a:pt x="212742" y="164141"/>
                  <a:pt x="205176" y="164141"/>
                </a:cubicBezTo>
                <a:lnTo>
                  <a:pt x="82070" y="164141"/>
                </a:lnTo>
                <a:close/>
                <a:moveTo>
                  <a:pt x="20518" y="198337"/>
                </a:moveTo>
                <a:cubicBezTo>
                  <a:pt x="31842" y="198337"/>
                  <a:pt x="41035" y="189143"/>
                  <a:pt x="41035" y="177819"/>
                </a:cubicBezTo>
                <a:cubicBezTo>
                  <a:pt x="41035" y="166495"/>
                  <a:pt x="31842" y="157301"/>
                  <a:pt x="20518" y="157301"/>
                </a:cubicBezTo>
                <a:cubicBezTo>
                  <a:pt x="9194" y="157301"/>
                  <a:pt x="0" y="166495"/>
                  <a:pt x="0" y="177819"/>
                </a:cubicBezTo>
                <a:cubicBezTo>
                  <a:pt x="0" y="189143"/>
                  <a:pt x="9194" y="198337"/>
                  <a:pt x="20518" y="198337"/>
                </a:cubicBezTo>
                <a:close/>
                <a:moveTo>
                  <a:pt x="41035" y="109427"/>
                </a:moveTo>
                <a:cubicBezTo>
                  <a:pt x="41035" y="98103"/>
                  <a:pt x="31842" y="88909"/>
                  <a:pt x="20518" y="88909"/>
                </a:cubicBezTo>
                <a:cubicBezTo>
                  <a:pt x="9194" y="88909"/>
                  <a:pt x="0" y="98103"/>
                  <a:pt x="0" y="109427"/>
                </a:cubicBezTo>
                <a:cubicBezTo>
                  <a:pt x="0" y="120751"/>
                  <a:pt x="9194" y="129945"/>
                  <a:pt x="20518" y="129945"/>
                </a:cubicBezTo>
                <a:cubicBezTo>
                  <a:pt x="31842" y="129945"/>
                  <a:pt x="41035" y="120751"/>
                  <a:pt x="41035" y="109427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596971" y="1395195"/>
            <a:ext cx="1905855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Order Items Table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689657" y="1413433"/>
            <a:ext cx="984844" cy="255330"/>
          </a:xfrm>
          <a:custGeom>
            <a:avLst/>
            <a:gdLst/>
            <a:ahLst/>
            <a:cxnLst/>
            <a:rect l="l" t="t" r="r" b="b"/>
            <a:pathLst>
              <a:path w="984844" h="255330">
                <a:moveTo>
                  <a:pt x="127665" y="0"/>
                </a:moveTo>
                <a:lnTo>
                  <a:pt x="857179" y="0"/>
                </a:lnTo>
                <a:cubicBezTo>
                  <a:pt x="927686" y="0"/>
                  <a:pt x="984844" y="57158"/>
                  <a:pt x="984844" y="127665"/>
                </a:cubicBezTo>
                <a:lnTo>
                  <a:pt x="984844" y="127665"/>
                </a:lnTo>
                <a:cubicBezTo>
                  <a:pt x="984844" y="198172"/>
                  <a:pt x="927686" y="255330"/>
                  <a:pt x="857179" y="255330"/>
                </a:cubicBezTo>
                <a:lnTo>
                  <a:pt x="127665" y="255330"/>
                </a:lnTo>
                <a:cubicBezTo>
                  <a:pt x="57158" y="255330"/>
                  <a:pt x="0" y="198172"/>
                  <a:pt x="0" y="127665"/>
                </a:cubicBezTo>
                <a:lnTo>
                  <a:pt x="0" y="127665"/>
                </a:lnTo>
                <a:cubicBezTo>
                  <a:pt x="0" y="57158"/>
                  <a:pt x="57158" y="0"/>
                  <a:pt x="127665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689657" y="1413433"/>
            <a:ext cx="1048676" cy="255330"/>
          </a:xfrm>
          <a:prstGeom prst="rect">
            <a:avLst/>
          </a:prstGeom>
          <a:noFill/>
          <a:ln/>
        </p:spPr>
        <p:txBody>
          <a:bodyPr wrap="square" lIns="109427" tIns="36476" rIns="109427" bIns="36476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12,000+ Lines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23403" y="1796428"/>
            <a:ext cx="5343689" cy="1750833"/>
          </a:xfrm>
          <a:custGeom>
            <a:avLst/>
            <a:gdLst/>
            <a:ahLst/>
            <a:cxnLst/>
            <a:rect l="l" t="t" r="r" b="b"/>
            <a:pathLst>
              <a:path w="5343689" h="1750833">
                <a:moveTo>
                  <a:pt x="72957" y="0"/>
                </a:moveTo>
                <a:lnTo>
                  <a:pt x="5270732" y="0"/>
                </a:lnTo>
                <a:cubicBezTo>
                  <a:pt x="5311025" y="0"/>
                  <a:pt x="5343689" y="32664"/>
                  <a:pt x="5343689" y="72957"/>
                </a:cubicBezTo>
                <a:lnTo>
                  <a:pt x="5343689" y="1677876"/>
                </a:lnTo>
                <a:cubicBezTo>
                  <a:pt x="5343689" y="1718169"/>
                  <a:pt x="5311025" y="1750833"/>
                  <a:pt x="5270732" y="1750833"/>
                </a:cubicBezTo>
                <a:lnTo>
                  <a:pt x="72957" y="1750833"/>
                </a:lnTo>
                <a:cubicBezTo>
                  <a:pt x="32664" y="1750833"/>
                  <a:pt x="0" y="1718169"/>
                  <a:pt x="0" y="1677876"/>
                </a:cubicBezTo>
                <a:lnTo>
                  <a:pt x="0" y="72957"/>
                </a:lnTo>
                <a:cubicBezTo>
                  <a:pt x="0" y="32691"/>
                  <a:pt x="32691" y="0"/>
                  <a:pt x="7295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32830" y="1905855"/>
            <a:ext cx="5179548" cy="1531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order_items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order_item_id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 PRIMARY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item_id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quantity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 CHECK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(quantity &gt;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unit_price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(unit_price &gt;=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(order_id)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orders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CASCADE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(item_id)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menu_items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41641" y="3656403"/>
            <a:ext cx="5325451" cy="948368"/>
          </a:xfrm>
          <a:custGeom>
            <a:avLst/>
            <a:gdLst/>
            <a:ahLst/>
            <a:cxnLst/>
            <a:rect l="l" t="t" r="r" b="b"/>
            <a:pathLst>
              <a:path w="5325451" h="948368">
                <a:moveTo>
                  <a:pt x="36476" y="0"/>
                </a:moveTo>
                <a:lnTo>
                  <a:pt x="5252503" y="0"/>
                </a:lnTo>
                <a:cubicBezTo>
                  <a:pt x="5292764" y="0"/>
                  <a:pt x="5325451" y="32687"/>
                  <a:pt x="5325451" y="72948"/>
                </a:cubicBezTo>
                <a:lnTo>
                  <a:pt x="5325451" y="875420"/>
                </a:lnTo>
                <a:cubicBezTo>
                  <a:pt x="5325451" y="915681"/>
                  <a:pt x="5292764" y="948368"/>
                  <a:pt x="5252503" y="948368"/>
                </a:cubicBez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41641" y="3656403"/>
            <a:ext cx="36476" cy="948368"/>
          </a:xfrm>
          <a:custGeom>
            <a:avLst/>
            <a:gdLst/>
            <a:ahLst/>
            <a:cxnLst/>
            <a:rect l="l" t="t" r="r" b="b"/>
            <a:pathLst>
              <a:path w="36476" h="948368">
                <a:moveTo>
                  <a:pt x="36476" y="0"/>
                </a:moveTo>
                <a:lnTo>
                  <a:pt x="36476" y="0"/>
                </a:lnTo>
                <a:lnTo>
                  <a:pt x="36476" y="948368"/>
                </a:ln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Text 31"/>
          <p:cNvSpPr/>
          <p:nvPr/>
        </p:nvSpPr>
        <p:spPr>
          <a:xfrm>
            <a:off x="6469306" y="3765830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Many-to-Many Junction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69306" y="4021160"/>
            <a:ext cx="5161310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 table enabling multiple items per order with independent quantities and historical pricing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41641" y="4714198"/>
            <a:ext cx="5325451" cy="948368"/>
          </a:xfrm>
          <a:custGeom>
            <a:avLst/>
            <a:gdLst/>
            <a:ahLst/>
            <a:cxnLst/>
            <a:rect l="l" t="t" r="r" b="b"/>
            <a:pathLst>
              <a:path w="5325451" h="948368">
                <a:moveTo>
                  <a:pt x="36476" y="0"/>
                </a:moveTo>
                <a:lnTo>
                  <a:pt x="5252503" y="0"/>
                </a:lnTo>
                <a:cubicBezTo>
                  <a:pt x="5292764" y="0"/>
                  <a:pt x="5325451" y="32687"/>
                  <a:pt x="5325451" y="72948"/>
                </a:cubicBezTo>
                <a:lnTo>
                  <a:pt x="5325451" y="875420"/>
                </a:lnTo>
                <a:cubicBezTo>
                  <a:pt x="5325451" y="915681"/>
                  <a:pt x="5292764" y="948368"/>
                  <a:pt x="5252503" y="948368"/>
                </a:cubicBez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341641" y="4714198"/>
            <a:ext cx="36476" cy="948368"/>
          </a:xfrm>
          <a:custGeom>
            <a:avLst/>
            <a:gdLst/>
            <a:ahLst/>
            <a:cxnLst/>
            <a:rect l="l" t="t" r="r" b="b"/>
            <a:pathLst>
              <a:path w="36476" h="948368">
                <a:moveTo>
                  <a:pt x="36476" y="0"/>
                </a:moveTo>
                <a:lnTo>
                  <a:pt x="36476" y="0"/>
                </a:lnTo>
                <a:lnTo>
                  <a:pt x="36476" y="948368"/>
                </a:lnTo>
                <a:lnTo>
                  <a:pt x="36476" y="948368"/>
                </a:lnTo>
                <a:cubicBezTo>
                  <a:pt x="16331" y="948368"/>
                  <a:pt x="0" y="932037"/>
                  <a:pt x="0" y="911892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7" name="Text 35"/>
          <p:cNvSpPr/>
          <p:nvPr/>
        </p:nvSpPr>
        <p:spPr>
          <a:xfrm>
            <a:off x="6469306" y="4823625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Integrity Constraints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69306" y="5078955"/>
            <a:ext cx="5161310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(quantity &gt; 0)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highlight>
                  <a:srgbClr val="8D99A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(unit_price &gt;= 0) </a:t>
            </a:r>
            <a:pPr>
              <a:lnSpc>
                <a:spcPct val="140000"/>
              </a:lnSpc>
            </a:pPr>
            <a:r>
              <a:rPr lang="en-US" sz="114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enforce business rules at database level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41641" y="5771993"/>
            <a:ext cx="5325451" cy="930130"/>
          </a:xfrm>
          <a:custGeom>
            <a:avLst/>
            <a:gdLst/>
            <a:ahLst/>
            <a:cxnLst/>
            <a:rect l="l" t="t" r="r" b="b"/>
            <a:pathLst>
              <a:path w="5325451" h="930130">
                <a:moveTo>
                  <a:pt x="36476" y="0"/>
                </a:moveTo>
                <a:lnTo>
                  <a:pt x="5252501" y="0"/>
                </a:lnTo>
                <a:cubicBezTo>
                  <a:pt x="5292790" y="0"/>
                  <a:pt x="5325451" y="32661"/>
                  <a:pt x="5325451" y="72950"/>
                </a:cubicBezTo>
                <a:lnTo>
                  <a:pt x="5325451" y="857180"/>
                </a:lnTo>
                <a:cubicBezTo>
                  <a:pt x="5325451" y="897469"/>
                  <a:pt x="5292790" y="930130"/>
                  <a:pt x="5252501" y="930130"/>
                </a:cubicBezTo>
                <a:lnTo>
                  <a:pt x="36476" y="930130"/>
                </a:lnTo>
                <a:cubicBezTo>
                  <a:pt x="16331" y="930130"/>
                  <a:pt x="0" y="913799"/>
                  <a:pt x="0" y="893654"/>
                </a:cubicBezTo>
                <a:lnTo>
                  <a:pt x="0" y="36476"/>
                </a:lnTo>
                <a:cubicBezTo>
                  <a:pt x="0" y="16344"/>
                  <a:pt x="16344" y="0"/>
                  <a:pt x="3647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41641" y="5771993"/>
            <a:ext cx="36476" cy="930130"/>
          </a:xfrm>
          <a:custGeom>
            <a:avLst/>
            <a:gdLst/>
            <a:ahLst/>
            <a:cxnLst/>
            <a:rect l="l" t="t" r="r" b="b"/>
            <a:pathLst>
              <a:path w="36476" h="930130">
                <a:moveTo>
                  <a:pt x="36476" y="0"/>
                </a:moveTo>
                <a:lnTo>
                  <a:pt x="36476" y="0"/>
                </a:lnTo>
                <a:lnTo>
                  <a:pt x="36476" y="930130"/>
                </a:lnTo>
                <a:lnTo>
                  <a:pt x="36476" y="930130"/>
                </a:lnTo>
                <a:cubicBezTo>
                  <a:pt x="16331" y="930130"/>
                  <a:pt x="0" y="913799"/>
                  <a:pt x="0" y="893654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1" name="Text 39"/>
          <p:cNvSpPr/>
          <p:nvPr/>
        </p:nvSpPr>
        <p:spPr>
          <a:xfrm>
            <a:off x="6469306" y="5881420"/>
            <a:ext cx="516131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 Generation Logic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69306" y="6136750"/>
            <a:ext cx="5143073" cy="4559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number_of_items = random.randint(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quantity = random.randint(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unit_price = round(random.uniform(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 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862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164" y="344164"/>
            <a:ext cx="1157250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spc="54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164" y="585078"/>
            <a:ext cx="11658546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39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Inventory Management: Store &amp; Menu Ingredients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4164" y="998075"/>
            <a:ext cx="825993" cy="34416"/>
          </a:xfrm>
          <a:custGeom>
            <a:avLst/>
            <a:gdLst/>
            <a:ahLst/>
            <a:cxnLst/>
            <a:rect l="l" t="t" r="r" b="b"/>
            <a:pathLst>
              <a:path w="825993" h="34416">
                <a:moveTo>
                  <a:pt x="0" y="0"/>
                </a:moveTo>
                <a:lnTo>
                  <a:pt x="825993" y="0"/>
                </a:lnTo>
                <a:lnTo>
                  <a:pt x="825993" y="34416"/>
                </a:lnTo>
                <a:lnTo>
                  <a:pt x="0" y="34416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3"/>
          <p:cNvSpPr/>
          <p:nvPr/>
        </p:nvSpPr>
        <p:spPr>
          <a:xfrm>
            <a:off x="348466" y="1174459"/>
            <a:ext cx="5670097" cy="5601265"/>
          </a:xfrm>
          <a:custGeom>
            <a:avLst/>
            <a:gdLst/>
            <a:ahLst/>
            <a:cxnLst/>
            <a:rect l="l" t="t" r="r" b="b"/>
            <a:pathLst>
              <a:path w="5670097" h="5601265">
                <a:moveTo>
                  <a:pt x="68840" y="0"/>
                </a:moveTo>
                <a:lnTo>
                  <a:pt x="5601258" y="0"/>
                </a:lnTo>
                <a:cubicBezTo>
                  <a:pt x="5639277" y="0"/>
                  <a:pt x="5670097" y="30821"/>
                  <a:pt x="5670097" y="68840"/>
                </a:cubicBezTo>
                <a:lnTo>
                  <a:pt x="5670097" y="5532425"/>
                </a:lnTo>
                <a:cubicBezTo>
                  <a:pt x="5670097" y="5570444"/>
                  <a:pt x="5639277" y="5601265"/>
                  <a:pt x="5601258" y="5601265"/>
                </a:cubicBezTo>
                <a:lnTo>
                  <a:pt x="68840" y="5601265"/>
                </a:lnTo>
                <a:cubicBezTo>
                  <a:pt x="30821" y="5601265"/>
                  <a:pt x="0" y="5570444"/>
                  <a:pt x="0" y="5532425"/>
                </a:cubicBezTo>
                <a:lnTo>
                  <a:pt x="0" y="68840"/>
                </a:lnTo>
                <a:cubicBezTo>
                  <a:pt x="0" y="30846"/>
                  <a:pt x="30846" y="0"/>
                  <a:pt x="6884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3339" y="1350843"/>
            <a:ext cx="232311" cy="206498"/>
          </a:xfrm>
          <a:custGeom>
            <a:avLst/>
            <a:gdLst/>
            <a:ahLst/>
            <a:cxnLst/>
            <a:rect l="l" t="t" r="r" b="b"/>
            <a:pathLst>
              <a:path w="232311" h="206498">
                <a:moveTo>
                  <a:pt x="0" y="57311"/>
                </a:moveTo>
                <a:lnTo>
                  <a:pt x="0" y="193592"/>
                </a:lnTo>
                <a:cubicBezTo>
                  <a:pt x="0" y="200731"/>
                  <a:pt x="5767" y="206498"/>
                  <a:pt x="12906" y="206498"/>
                </a:cubicBezTo>
                <a:cubicBezTo>
                  <a:pt x="20045" y="206498"/>
                  <a:pt x="25812" y="200731"/>
                  <a:pt x="25812" y="193592"/>
                </a:cubicBezTo>
                <a:lnTo>
                  <a:pt x="25812" y="96796"/>
                </a:lnTo>
                <a:cubicBezTo>
                  <a:pt x="25812" y="89657"/>
                  <a:pt x="31580" y="83890"/>
                  <a:pt x="38718" y="83890"/>
                </a:cubicBezTo>
                <a:lnTo>
                  <a:pt x="193592" y="83890"/>
                </a:lnTo>
                <a:cubicBezTo>
                  <a:pt x="200731" y="83890"/>
                  <a:pt x="206498" y="89657"/>
                  <a:pt x="206498" y="96796"/>
                </a:cubicBezTo>
                <a:lnTo>
                  <a:pt x="206498" y="193592"/>
                </a:lnTo>
                <a:cubicBezTo>
                  <a:pt x="206498" y="200731"/>
                  <a:pt x="212266" y="206498"/>
                  <a:pt x="219404" y="206498"/>
                </a:cubicBezTo>
                <a:cubicBezTo>
                  <a:pt x="226543" y="206498"/>
                  <a:pt x="232311" y="200731"/>
                  <a:pt x="232311" y="193592"/>
                </a:cubicBezTo>
                <a:lnTo>
                  <a:pt x="232311" y="57311"/>
                </a:lnTo>
                <a:cubicBezTo>
                  <a:pt x="232311" y="46220"/>
                  <a:pt x="225212" y="36339"/>
                  <a:pt x="214645" y="32830"/>
                </a:cubicBezTo>
                <a:lnTo>
                  <a:pt x="122286" y="2057"/>
                </a:lnTo>
                <a:cubicBezTo>
                  <a:pt x="118293" y="726"/>
                  <a:pt x="114018" y="726"/>
                  <a:pt x="110025" y="2057"/>
                </a:cubicBezTo>
                <a:lnTo>
                  <a:pt x="17665" y="32830"/>
                </a:lnTo>
                <a:cubicBezTo>
                  <a:pt x="7098" y="36339"/>
                  <a:pt x="0" y="46220"/>
                  <a:pt x="0" y="57311"/>
                </a:cubicBezTo>
                <a:close/>
                <a:moveTo>
                  <a:pt x="187139" y="103249"/>
                </a:moveTo>
                <a:lnTo>
                  <a:pt x="45171" y="103249"/>
                </a:lnTo>
                <a:lnTo>
                  <a:pt x="45171" y="129061"/>
                </a:lnTo>
                <a:lnTo>
                  <a:pt x="187139" y="129061"/>
                </a:lnTo>
                <a:lnTo>
                  <a:pt x="187139" y="103249"/>
                </a:lnTo>
                <a:close/>
                <a:moveTo>
                  <a:pt x="45171" y="167780"/>
                </a:moveTo>
                <a:lnTo>
                  <a:pt x="187139" y="167780"/>
                </a:lnTo>
                <a:lnTo>
                  <a:pt x="187139" y="141968"/>
                </a:lnTo>
                <a:lnTo>
                  <a:pt x="45171" y="141968"/>
                </a:lnTo>
                <a:lnTo>
                  <a:pt x="45171" y="167780"/>
                </a:lnTo>
                <a:close/>
                <a:moveTo>
                  <a:pt x="187139" y="180686"/>
                </a:moveTo>
                <a:lnTo>
                  <a:pt x="45171" y="180686"/>
                </a:lnTo>
                <a:lnTo>
                  <a:pt x="45171" y="206498"/>
                </a:lnTo>
                <a:lnTo>
                  <a:pt x="187139" y="206498"/>
                </a:lnTo>
                <a:lnTo>
                  <a:pt x="187139" y="180686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5"/>
          <p:cNvSpPr/>
          <p:nvPr/>
        </p:nvSpPr>
        <p:spPr>
          <a:xfrm>
            <a:off x="748556" y="1316426"/>
            <a:ext cx="1738027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6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 Ingredients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04153" y="1333634"/>
            <a:ext cx="1178761" cy="240915"/>
          </a:xfrm>
          <a:custGeom>
            <a:avLst/>
            <a:gdLst/>
            <a:ahLst/>
            <a:cxnLst/>
            <a:rect l="l" t="t" r="r" b="b"/>
            <a:pathLst>
              <a:path w="1178761" h="240915">
                <a:moveTo>
                  <a:pt x="120457" y="0"/>
                </a:moveTo>
                <a:lnTo>
                  <a:pt x="1058303" y="0"/>
                </a:lnTo>
                <a:cubicBezTo>
                  <a:pt x="1124830" y="0"/>
                  <a:pt x="1178761" y="53931"/>
                  <a:pt x="1178761" y="120457"/>
                </a:cubicBezTo>
                <a:lnTo>
                  <a:pt x="1178761" y="120457"/>
                </a:lnTo>
                <a:cubicBezTo>
                  <a:pt x="1178761" y="186984"/>
                  <a:pt x="1124830" y="240915"/>
                  <a:pt x="1058303" y="240915"/>
                </a:cubicBezTo>
                <a:lnTo>
                  <a:pt x="120457" y="240915"/>
                </a:lnTo>
                <a:cubicBezTo>
                  <a:pt x="53975" y="240915"/>
                  <a:pt x="0" y="186940"/>
                  <a:pt x="0" y="120457"/>
                </a:cubicBezTo>
                <a:lnTo>
                  <a:pt x="0" y="120457"/>
                </a:lnTo>
                <a:cubicBezTo>
                  <a:pt x="0" y="53975"/>
                  <a:pt x="53975" y="0"/>
                  <a:pt x="120457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704153" y="1333634"/>
            <a:ext cx="1238989" cy="240915"/>
          </a:xfrm>
          <a:prstGeom prst="rect">
            <a:avLst/>
          </a:prstGeom>
          <a:noFill/>
          <a:ln/>
        </p:spPr>
        <p:txBody>
          <a:bodyPr wrap="square" lIns="103249" tIns="34416" rIns="103249" bIns="34416" rtlCol="0" anchor="ctr"/>
          <a:lstStyle/>
          <a:p>
            <a:pPr>
              <a:lnSpc>
                <a:spcPct val="120000"/>
              </a:lnSpc>
            </a:pPr>
            <a:r>
              <a:rPr lang="en-US" sz="94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 Stock Records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0433" y="1695006"/>
            <a:ext cx="5386162" cy="1651986"/>
          </a:xfrm>
          <a:custGeom>
            <a:avLst/>
            <a:gdLst/>
            <a:ahLst/>
            <a:cxnLst/>
            <a:rect l="l" t="t" r="r" b="b"/>
            <a:pathLst>
              <a:path w="5386162" h="1651986">
                <a:moveTo>
                  <a:pt x="68838" y="0"/>
                </a:moveTo>
                <a:lnTo>
                  <a:pt x="5317324" y="0"/>
                </a:lnTo>
                <a:cubicBezTo>
                  <a:pt x="5355342" y="0"/>
                  <a:pt x="5386162" y="30820"/>
                  <a:pt x="5386162" y="68838"/>
                </a:cubicBezTo>
                <a:lnTo>
                  <a:pt x="5386162" y="1583148"/>
                </a:lnTo>
                <a:cubicBezTo>
                  <a:pt x="5386162" y="1621166"/>
                  <a:pt x="5355342" y="1651986"/>
                  <a:pt x="5317324" y="1651986"/>
                </a:cubicBezTo>
                <a:lnTo>
                  <a:pt x="68838" y="1651986"/>
                </a:lnTo>
                <a:cubicBezTo>
                  <a:pt x="30820" y="1651986"/>
                  <a:pt x="0" y="1621166"/>
                  <a:pt x="0" y="1583148"/>
                </a:cubicBezTo>
                <a:lnTo>
                  <a:pt x="0" y="68838"/>
                </a:lnTo>
                <a:cubicBezTo>
                  <a:pt x="0" y="30845"/>
                  <a:pt x="30845" y="0"/>
                  <a:pt x="6883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3682" y="1798255"/>
            <a:ext cx="5231289" cy="144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store_ingredients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ingredient_id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store_id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stock_quantity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(store_id, ingredient_id),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(store_id)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stores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CASCADE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(ingredient_id)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ingredients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CASCADE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7641" y="3449972"/>
            <a:ext cx="5368954" cy="894826"/>
          </a:xfrm>
          <a:custGeom>
            <a:avLst/>
            <a:gdLst/>
            <a:ahLst/>
            <a:cxnLst/>
            <a:rect l="l" t="t" r="r" b="b"/>
            <a:pathLst>
              <a:path w="5368954" h="894826">
                <a:moveTo>
                  <a:pt x="34416" y="0"/>
                </a:moveTo>
                <a:lnTo>
                  <a:pt x="5300124" y="0"/>
                </a:lnTo>
                <a:cubicBezTo>
                  <a:pt x="5338138" y="0"/>
                  <a:pt x="5368954" y="30816"/>
                  <a:pt x="5368954" y="68830"/>
                </a:cubicBezTo>
                <a:lnTo>
                  <a:pt x="5368954" y="825996"/>
                </a:lnTo>
                <a:cubicBezTo>
                  <a:pt x="5368954" y="864009"/>
                  <a:pt x="5338138" y="894826"/>
                  <a:pt x="5300124" y="894826"/>
                </a:cubicBezTo>
                <a:lnTo>
                  <a:pt x="34416" y="894826"/>
                </a:lnTo>
                <a:cubicBezTo>
                  <a:pt x="15409" y="894826"/>
                  <a:pt x="0" y="879417"/>
                  <a:pt x="0" y="860409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07641" y="3449972"/>
            <a:ext cx="34416" cy="894826"/>
          </a:xfrm>
          <a:custGeom>
            <a:avLst/>
            <a:gdLst/>
            <a:ahLst/>
            <a:cxnLst/>
            <a:rect l="l" t="t" r="r" b="b"/>
            <a:pathLst>
              <a:path w="34416" h="894826">
                <a:moveTo>
                  <a:pt x="34416" y="0"/>
                </a:moveTo>
                <a:lnTo>
                  <a:pt x="34416" y="0"/>
                </a:lnTo>
                <a:lnTo>
                  <a:pt x="34416" y="894826"/>
                </a:lnTo>
                <a:lnTo>
                  <a:pt x="34416" y="894826"/>
                </a:lnTo>
                <a:cubicBezTo>
                  <a:pt x="15409" y="894826"/>
                  <a:pt x="0" y="879417"/>
                  <a:pt x="0" y="860409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628099" y="3553222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Composite Primary Key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099" y="3794136"/>
            <a:ext cx="5214080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D4A373"/>
                </a:solidFill>
                <a:highlight>
                  <a:srgbClr val="D4A37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KEY (store_id, ingredient_id) </a:t>
            </a:r>
            <a:pPr>
              <a:lnSpc>
                <a:spcPct val="14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ensures unique stock records per store-ingredient pair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7641" y="4448047"/>
            <a:ext cx="5368954" cy="1411071"/>
          </a:xfrm>
          <a:custGeom>
            <a:avLst/>
            <a:gdLst/>
            <a:ahLst/>
            <a:cxnLst/>
            <a:rect l="l" t="t" r="r" b="b"/>
            <a:pathLst>
              <a:path w="5368954" h="1411071">
                <a:moveTo>
                  <a:pt x="34416" y="0"/>
                </a:moveTo>
                <a:lnTo>
                  <a:pt x="5300122" y="0"/>
                </a:lnTo>
                <a:cubicBezTo>
                  <a:pt x="5338112" y="0"/>
                  <a:pt x="5368954" y="30843"/>
                  <a:pt x="5368954" y="68832"/>
                </a:cubicBezTo>
                <a:lnTo>
                  <a:pt x="5368954" y="1342239"/>
                </a:lnTo>
                <a:cubicBezTo>
                  <a:pt x="5368954" y="1380229"/>
                  <a:pt x="5338112" y="1411071"/>
                  <a:pt x="5300122" y="1411071"/>
                </a:cubicBezTo>
                <a:lnTo>
                  <a:pt x="34416" y="1411071"/>
                </a:lnTo>
                <a:cubicBezTo>
                  <a:pt x="15409" y="1411071"/>
                  <a:pt x="0" y="1395663"/>
                  <a:pt x="0" y="1376655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07641" y="4448047"/>
            <a:ext cx="34416" cy="1411071"/>
          </a:xfrm>
          <a:custGeom>
            <a:avLst/>
            <a:gdLst/>
            <a:ahLst/>
            <a:cxnLst/>
            <a:rect l="l" t="t" r="r" b="b"/>
            <a:pathLst>
              <a:path w="34416" h="1411071">
                <a:moveTo>
                  <a:pt x="34416" y="0"/>
                </a:moveTo>
                <a:lnTo>
                  <a:pt x="34416" y="0"/>
                </a:lnTo>
                <a:lnTo>
                  <a:pt x="34416" y="1411071"/>
                </a:lnTo>
                <a:lnTo>
                  <a:pt x="34416" y="1411071"/>
                </a:lnTo>
                <a:cubicBezTo>
                  <a:pt x="15409" y="1411071"/>
                  <a:pt x="0" y="1395663"/>
                  <a:pt x="0" y="1376655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8" name="Text 16"/>
          <p:cNvSpPr/>
          <p:nvPr/>
        </p:nvSpPr>
        <p:spPr>
          <a:xfrm>
            <a:off x="628099" y="4551296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Stock Distribution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8099" y="4792211"/>
            <a:ext cx="5196872" cy="72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store_id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inrange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ingredients = random.sample(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range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51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stock_quantity = random.randint(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28099" y="5549237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store stocks 20 random ingredients (20-200 units)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7641" y="5962233"/>
            <a:ext cx="5368954" cy="671119"/>
          </a:xfrm>
          <a:custGeom>
            <a:avLst/>
            <a:gdLst/>
            <a:ahLst/>
            <a:cxnLst/>
            <a:rect l="l" t="t" r="r" b="b"/>
            <a:pathLst>
              <a:path w="5368954" h="671119">
                <a:moveTo>
                  <a:pt x="34416" y="0"/>
                </a:moveTo>
                <a:lnTo>
                  <a:pt x="5300124" y="0"/>
                </a:lnTo>
                <a:cubicBezTo>
                  <a:pt x="5338138" y="0"/>
                  <a:pt x="5368954" y="30816"/>
                  <a:pt x="5368954" y="68830"/>
                </a:cubicBezTo>
                <a:lnTo>
                  <a:pt x="5368954" y="602289"/>
                </a:lnTo>
                <a:cubicBezTo>
                  <a:pt x="5368954" y="640303"/>
                  <a:pt x="5338138" y="671119"/>
                  <a:pt x="5300124" y="671119"/>
                </a:cubicBez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07641" y="5962233"/>
            <a:ext cx="34416" cy="671119"/>
          </a:xfrm>
          <a:custGeom>
            <a:avLst/>
            <a:gdLst/>
            <a:ahLst/>
            <a:cxnLst/>
            <a:rect l="l" t="t" r="r" b="b"/>
            <a:pathLst>
              <a:path w="34416" h="671119">
                <a:moveTo>
                  <a:pt x="34416" y="0"/>
                </a:moveTo>
                <a:lnTo>
                  <a:pt x="34416" y="0"/>
                </a:lnTo>
                <a:lnTo>
                  <a:pt x="34416" y="671119"/>
                </a:ln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Text 21"/>
          <p:cNvSpPr/>
          <p:nvPr/>
        </p:nvSpPr>
        <p:spPr>
          <a:xfrm>
            <a:off x="628099" y="6065482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Multi-Location Support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8099" y="6306397"/>
            <a:ext cx="5214080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Enables cross-store inventory comparison and regional demand analysis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68597" y="1174459"/>
            <a:ext cx="5670097" cy="5601265"/>
          </a:xfrm>
          <a:custGeom>
            <a:avLst/>
            <a:gdLst/>
            <a:ahLst/>
            <a:cxnLst/>
            <a:rect l="l" t="t" r="r" b="b"/>
            <a:pathLst>
              <a:path w="5670097" h="5601265">
                <a:moveTo>
                  <a:pt x="68840" y="0"/>
                </a:moveTo>
                <a:lnTo>
                  <a:pt x="5601258" y="0"/>
                </a:lnTo>
                <a:cubicBezTo>
                  <a:pt x="5639277" y="0"/>
                  <a:pt x="5670097" y="30821"/>
                  <a:pt x="5670097" y="68840"/>
                </a:cubicBezTo>
                <a:lnTo>
                  <a:pt x="5670097" y="5532425"/>
                </a:lnTo>
                <a:cubicBezTo>
                  <a:pt x="5670097" y="5570444"/>
                  <a:pt x="5639277" y="5601265"/>
                  <a:pt x="5601258" y="5601265"/>
                </a:cubicBezTo>
                <a:lnTo>
                  <a:pt x="68840" y="5601265"/>
                </a:lnTo>
                <a:cubicBezTo>
                  <a:pt x="30821" y="5601265"/>
                  <a:pt x="0" y="5570444"/>
                  <a:pt x="0" y="5532425"/>
                </a:cubicBezTo>
                <a:lnTo>
                  <a:pt x="0" y="68840"/>
                </a:lnTo>
                <a:cubicBezTo>
                  <a:pt x="0" y="30846"/>
                  <a:pt x="30846" y="0"/>
                  <a:pt x="6884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2700">
            <a:solidFill>
              <a:srgbClr val="4A5C6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36377" y="1350843"/>
            <a:ext cx="206498" cy="206498"/>
          </a:xfrm>
          <a:custGeom>
            <a:avLst/>
            <a:gdLst/>
            <a:ahLst/>
            <a:cxnLst/>
            <a:rect l="l" t="t" r="r" b="b"/>
            <a:pathLst>
              <a:path w="206498" h="206498">
                <a:moveTo>
                  <a:pt x="0" y="22586"/>
                </a:moveTo>
                <a:cubicBezTo>
                  <a:pt x="0" y="10123"/>
                  <a:pt x="10123" y="0"/>
                  <a:pt x="22586" y="0"/>
                </a:cubicBezTo>
                <a:lnTo>
                  <a:pt x="176491" y="0"/>
                </a:lnTo>
                <a:cubicBezTo>
                  <a:pt x="185082" y="0"/>
                  <a:pt x="191253" y="8187"/>
                  <a:pt x="188914" y="16455"/>
                </a:cubicBezTo>
                <a:lnTo>
                  <a:pt x="184356" y="32265"/>
                </a:lnTo>
                <a:lnTo>
                  <a:pt x="138741" y="32265"/>
                </a:lnTo>
                <a:cubicBezTo>
                  <a:pt x="133377" y="32265"/>
                  <a:pt x="129061" y="36581"/>
                  <a:pt x="129061" y="41945"/>
                </a:cubicBezTo>
                <a:cubicBezTo>
                  <a:pt x="129061" y="47309"/>
                  <a:pt x="133377" y="51625"/>
                  <a:pt x="138741" y="51625"/>
                </a:cubicBezTo>
                <a:lnTo>
                  <a:pt x="178831" y="51625"/>
                </a:lnTo>
                <a:lnTo>
                  <a:pt x="171450" y="77437"/>
                </a:lnTo>
                <a:lnTo>
                  <a:pt x="138741" y="77437"/>
                </a:lnTo>
                <a:cubicBezTo>
                  <a:pt x="133377" y="77437"/>
                  <a:pt x="129061" y="81752"/>
                  <a:pt x="129061" y="87116"/>
                </a:cubicBezTo>
                <a:cubicBezTo>
                  <a:pt x="129061" y="92481"/>
                  <a:pt x="133377" y="96796"/>
                  <a:pt x="138741" y="96796"/>
                </a:cubicBezTo>
                <a:lnTo>
                  <a:pt x="165925" y="96796"/>
                </a:lnTo>
                <a:lnTo>
                  <a:pt x="154874" y="135514"/>
                </a:lnTo>
                <a:lnTo>
                  <a:pt x="51625" y="135514"/>
                </a:lnTo>
                <a:lnTo>
                  <a:pt x="47954" y="96796"/>
                </a:lnTo>
                <a:lnTo>
                  <a:pt x="22586" y="96796"/>
                </a:lnTo>
                <a:cubicBezTo>
                  <a:pt x="10123" y="96796"/>
                  <a:pt x="0" y="86673"/>
                  <a:pt x="0" y="74210"/>
                </a:cubicBezTo>
                <a:lnTo>
                  <a:pt x="0" y="22586"/>
                </a:lnTo>
                <a:close/>
                <a:moveTo>
                  <a:pt x="46099" y="77437"/>
                </a:moveTo>
                <a:lnTo>
                  <a:pt x="40574" y="19359"/>
                </a:lnTo>
                <a:lnTo>
                  <a:pt x="22586" y="19359"/>
                </a:lnTo>
                <a:cubicBezTo>
                  <a:pt x="20811" y="19359"/>
                  <a:pt x="19359" y="20811"/>
                  <a:pt x="19359" y="22586"/>
                </a:cubicBezTo>
                <a:lnTo>
                  <a:pt x="19359" y="74210"/>
                </a:lnTo>
                <a:cubicBezTo>
                  <a:pt x="19359" y="75985"/>
                  <a:pt x="20811" y="77437"/>
                  <a:pt x="22586" y="77437"/>
                </a:cubicBezTo>
                <a:lnTo>
                  <a:pt x="46099" y="77437"/>
                </a:lnTo>
                <a:close/>
                <a:moveTo>
                  <a:pt x="54851" y="154874"/>
                </a:moveTo>
                <a:lnTo>
                  <a:pt x="151647" y="154874"/>
                </a:lnTo>
                <a:cubicBezTo>
                  <a:pt x="160560" y="154874"/>
                  <a:pt x="167780" y="162093"/>
                  <a:pt x="167780" y="171006"/>
                </a:cubicBezTo>
                <a:lnTo>
                  <a:pt x="167780" y="190366"/>
                </a:lnTo>
                <a:cubicBezTo>
                  <a:pt x="167780" y="199279"/>
                  <a:pt x="160560" y="206498"/>
                  <a:pt x="151647" y="206498"/>
                </a:cubicBezTo>
                <a:lnTo>
                  <a:pt x="54851" y="206498"/>
                </a:lnTo>
                <a:cubicBezTo>
                  <a:pt x="45938" y="206498"/>
                  <a:pt x="38718" y="199279"/>
                  <a:pt x="38718" y="190366"/>
                </a:cubicBezTo>
                <a:lnTo>
                  <a:pt x="38718" y="171006"/>
                </a:lnTo>
                <a:cubicBezTo>
                  <a:pt x="38718" y="162093"/>
                  <a:pt x="45938" y="154874"/>
                  <a:pt x="54851" y="154874"/>
                </a:cubicBezTo>
                <a:close/>
                <a:moveTo>
                  <a:pt x="103249" y="190366"/>
                </a:moveTo>
                <a:cubicBezTo>
                  <a:pt x="108591" y="190366"/>
                  <a:pt x="112929" y="186028"/>
                  <a:pt x="112929" y="180686"/>
                </a:cubicBezTo>
                <a:cubicBezTo>
                  <a:pt x="112929" y="175344"/>
                  <a:pt x="108591" y="171006"/>
                  <a:pt x="103249" y="171006"/>
                </a:cubicBezTo>
                <a:cubicBezTo>
                  <a:pt x="97907" y="171006"/>
                  <a:pt x="93570" y="175344"/>
                  <a:pt x="93570" y="180686"/>
                </a:cubicBezTo>
                <a:cubicBezTo>
                  <a:pt x="93570" y="186028"/>
                  <a:pt x="97907" y="190366"/>
                  <a:pt x="103249" y="19036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7" name="Text 25"/>
          <p:cNvSpPr/>
          <p:nvPr/>
        </p:nvSpPr>
        <p:spPr>
          <a:xfrm>
            <a:off x="6568687" y="1316426"/>
            <a:ext cx="1763839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6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Menu Ingredients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17362" y="1333634"/>
            <a:ext cx="886222" cy="240915"/>
          </a:xfrm>
          <a:custGeom>
            <a:avLst/>
            <a:gdLst/>
            <a:ahLst/>
            <a:cxnLst/>
            <a:rect l="l" t="t" r="r" b="b"/>
            <a:pathLst>
              <a:path w="886222" h="240915">
                <a:moveTo>
                  <a:pt x="120457" y="0"/>
                </a:moveTo>
                <a:lnTo>
                  <a:pt x="765764" y="0"/>
                </a:lnTo>
                <a:cubicBezTo>
                  <a:pt x="832246" y="0"/>
                  <a:pt x="886222" y="53975"/>
                  <a:pt x="886222" y="120457"/>
                </a:cubicBezTo>
                <a:lnTo>
                  <a:pt x="886222" y="120457"/>
                </a:lnTo>
                <a:cubicBezTo>
                  <a:pt x="886222" y="186940"/>
                  <a:pt x="832246" y="240915"/>
                  <a:pt x="765764" y="240915"/>
                </a:cubicBezTo>
                <a:lnTo>
                  <a:pt x="120457" y="240915"/>
                </a:lnTo>
                <a:cubicBezTo>
                  <a:pt x="53975" y="240915"/>
                  <a:pt x="0" y="186940"/>
                  <a:pt x="0" y="120457"/>
                </a:cubicBezTo>
                <a:lnTo>
                  <a:pt x="0" y="120457"/>
                </a:lnTo>
                <a:cubicBezTo>
                  <a:pt x="0" y="53975"/>
                  <a:pt x="53975" y="0"/>
                  <a:pt x="120457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817362" y="1333634"/>
            <a:ext cx="946450" cy="240915"/>
          </a:xfrm>
          <a:prstGeom prst="rect">
            <a:avLst/>
          </a:prstGeom>
          <a:noFill/>
          <a:ln/>
        </p:spPr>
        <p:txBody>
          <a:bodyPr wrap="square" lIns="103249" tIns="34416" rIns="103249" bIns="34416" rtlCol="0" anchor="ctr"/>
          <a:lstStyle/>
          <a:p>
            <a:pPr>
              <a:lnSpc>
                <a:spcPct val="120000"/>
              </a:lnSpc>
            </a:pPr>
            <a:r>
              <a:rPr lang="en-US" sz="94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150+ Recipes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10565" y="1695006"/>
            <a:ext cx="5386162" cy="1651986"/>
          </a:xfrm>
          <a:custGeom>
            <a:avLst/>
            <a:gdLst/>
            <a:ahLst/>
            <a:cxnLst/>
            <a:rect l="l" t="t" r="r" b="b"/>
            <a:pathLst>
              <a:path w="5386162" h="1651986">
                <a:moveTo>
                  <a:pt x="68838" y="0"/>
                </a:moveTo>
                <a:lnTo>
                  <a:pt x="5317324" y="0"/>
                </a:lnTo>
                <a:cubicBezTo>
                  <a:pt x="5355342" y="0"/>
                  <a:pt x="5386162" y="30820"/>
                  <a:pt x="5386162" y="68838"/>
                </a:cubicBezTo>
                <a:lnTo>
                  <a:pt x="5386162" y="1583148"/>
                </a:lnTo>
                <a:cubicBezTo>
                  <a:pt x="5386162" y="1621166"/>
                  <a:pt x="5355342" y="1651986"/>
                  <a:pt x="5317324" y="1651986"/>
                </a:cubicBezTo>
                <a:lnTo>
                  <a:pt x="68838" y="1651986"/>
                </a:lnTo>
                <a:cubicBezTo>
                  <a:pt x="30820" y="1651986"/>
                  <a:pt x="0" y="1621166"/>
                  <a:pt x="0" y="1583148"/>
                </a:cubicBezTo>
                <a:lnTo>
                  <a:pt x="0" y="68838"/>
                </a:lnTo>
                <a:cubicBezTo>
                  <a:pt x="0" y="30845"/>
                  <a:pt x="30845" y="0"/>
                  <a:pt x="6883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413814" y="1798255"/>
            <a:ext cx="5231289" cy="144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TABLE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menu_ingredients 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item_id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ingredient_id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NOT NULL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quantity_required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(item_id, ingredient_id),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(item_id)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menu_items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CASCADE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(ingredient_id)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ingredients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DELETE CASCADE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27773" y="3511277"/>
            <a:ext cx="5368954" cy="671119"/>
          </a:xfrm>
          <a:custGeom>
            <a:avLst/>
            <a:gdLst/>
            <a:ahLst/>
            <a:cxnLst/>
            <a:rect l="l" t="t" r="r" b="b"/>
            <a:pathLst>
              <a:path w="5368954" h="671119">
                <a:moveTo>
                  <a:pt x="34416" y="0"/>
                </a:moveTo>
                <a:lnTo>
                  <a:pt x="5300124" y="0"/>
                </a:lnTo>
                <a:cubicBezTo>
                  <a:pt x="5338138" y="0"/>
                  <a:pt x="5368954" y="30816"/>
                  <a:pt x="5368954" y="68830"/>
                </a:cubicBezTo>
                <a:lnTo>
                  <a:pt x="5368954" y="602289"/>
                </a:lnTo>
                <a:cubicBezTo>
                  <a:pt x="5368954" y="640303"/>
                  <a:pt x="5338138" y="671119"/>
                  <a:pt x="5300124" y="671119"/>
                </a:cubicBez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327773" y="3511277"/>
            <a:ext cx="34416" cy="671119"/>
          </a:xfrm>
          <a:custGeom>
            <a:avLst/>
            <a:gdLst/>
            <a:ahLst/>
            <a:cxnLst/>
            <a:rect l="l" t="t" r="r" b="b"/>
            <a:pathLst>
              <a:path w="34416" h="671119">
                <a:moveTo>
                  <a:pt x="34416" y="0"/>
                </a:moveTo>
                <a:lnTo>
                  <a:pt x="34416" y="0"/>
                </a:lnTo>
                <a:lnTo>
                  <a:pt x="34416" y="671119"/>
                </a:ln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6448230" y="3614526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Recipe Definition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48230" y="3855440"/>
            <a:ext cx="5214080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Defines ingredient composition for each menu item with precise quantity requirements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27773" y="4408388"/>
            <a:ext cx="5368954" cy="1264802"/>
          </a:xfrm>
          <a:custGeom>
            <a:avLst/>
            <a:gdLst/>
            <a:ahLst/>
            <a:cxnLst/>
            <a:rect l="l" t="t" r="r" b="b"/>
            <a:pathLst>
              <a:path w="5368954" h="1264802">
                <a:moveTo>
                  <a:pt x="34416" y="0"/>
                </a:moveTo>
                <a:lnTo>
                  <a:pt x="5300124" y="0"/>
                </a:lnTo>
                <a:cubicBezTo>
                  <a:pt x="5338138" y="0"/>
                  <a:pt x="5368954" y="30816"/>
                  <a:pt x="5368954" y="68831"/>
                </a:cubicBezTo>
                <a:lnTo>
                  <a:pt x="5368954" y="1195971"/>
                </a:lnTo>
                <a:cubicBezTo>
                  <a:pt x="5368954" y="1233985"/>
                  <a:pt x="5338138" y="1264802"/>
                  <a:pt x="5300124" y="1264802"/>
                </a:cubicBezTo>
                <a:lnTo>
                  <a:pt x="34416" y="1264802"/>
                </a:lnTo>
                <a:cubicBezTo>
                  <a:pt x="15409" y="1264802"/>
                  <a:pt x="0" y="1249393"/>
                  <a:pt x="0" y="1230385"/>
                </a:cubicBezTo>
                <a:lnTo>
                  <a:pt x="0" y="34416"/>
                </a:lnTo>
                <a:cubicBezTo>
                  <a:pt x="0" y="15421"/>
                  <a:pt x="15421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27773" y="4408388"/>
            <a:ext cx="34416" cy="1264802"/>
          </a:xfrm>
          <a:custGeom>
            <a:avLst/>
            <a:gdLst/>
            <a:ahLst/>
            <a:cxnLst/>
            <a:rect l="l" t="t" r="r" b="b"/>
            <a:pathLst>
              <a:path w="34416" h="1264802">
                <a:moveTo>
                  <a:pt x="34416" y="0"/>
                </a:moveTo>
                <a:lnTo>
                  <a:pt x="34416" y="0"/>
                </a:lnTo>
                <a:lnTo>
                  <a:pt x="34416" y="1264802"/>
                </a:lnTo>
                <a:lnTo>
                  <a:pt x="34416" y="1264802"/>
                </a:lnTo>
                <a:cubicBezTo>
                  <a:pt x="15409" y="1264802"/>
                  <a:pt x="0" y="1249393"/>
                  <a:pt x="0" y="1230385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8" name="Text 36"/>
          <p:cNvSpPr/>
          <p:nvPr/>
        </p:nvSpPr>
        <p:spPr>
          <a:xfrm>
            <a:off x="6448230" y="4511637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Variable Complexity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48230" y="4752552"/>
            <a:ext cx="5196872" cy="5764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number_of_ingredients = random.randint(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quantity_required = round(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random.uniform(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2.0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), </a:t>
            </a:r>
            <a:pPr>
              <a:lnSpc>
                <a:spcPct val="120000"/>
              </a:lnSpc>
            </a:pPr>
            <a:r>
              <a:rPr lang="en-US" sz="813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13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48230" y="5365055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dish uses 3-7 ingredients (0.1-2.0 units each)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27773" y="5900795"/>
            <a:ext cx="5368954" cy="671119"/>
          </a:xfrm>
          <a:custGeom>
            <a:avLst/>
            <a:gdLst/>
            <a:ahLst/>
            <a:cxnLst/>
            <a:rect l="l" t="t" r="r" b="b"/>
            <a:pathLst>
              <a:path w="5368954" h="671119">
                <a:moveTo>
                  <a:pt x="34416" y="0"/>
                </a:moveTo>
                <a:lnTo>
                  <a:pt x="5300124" y="0"/>
                </a:lnTo>
                <a:cubicBezTo>
                  <a:pt x="5338138" y="0"/>
                  <a:pt x="5368954" y="30816"/>
                  <a:pt x="5368954" y="68830"/>
                </a:cubicBezTo>
                <a:lnTo>
                  <a:pt x="5368954" y="602289"/>
                </a:lnTo>
                <a:cubicBezTo>
                  <a:pt x="5368954" y="640303"/>
                  <a:pt x="5338138" y="671119"/>
                  <a:pt x="5300124" y="671119"/>
                </a:cubicBez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327773" y="5900795"/>
            <a:ext cx="34416" cy="671119"/>
          </a:xfrm>
          <a:custGeom>
            <a:avLst/>
            <a:gdLst/>
            <a:ahLst/>
            <a:cxnLst/>
            <a:rect l="l" t="t" r="r" b="b"/>
            <a:pathLst>
              <a:path w="34416" h="671119">
                <a:moveTo>
                  <a:pt x="34416" y="0"/>
                </a:moveTo>
                <a:lnTo>
                  <a:pt x="34416" y="0"/>
                </a:lnTo>
                <a:lnTo>
                  <a:pt x="34416" y="671119"/>
                </a:lnTo>
                <a:lnTo>
                  <a:pt x="34416" y="671119"/>
                </a:lnTo>
                <a:cubicBezTo>
                  <a:pt x="15409" y="671119"/>
                  <a:pt x="0" y="655711"/>
                  <a:pt x="0" y="636703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6448230" y="6004044"/>
            <a:ext cx="52140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BOM Structure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48230" y="6244958"/>
            <a:ext cx="5214080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Bill of Materials enables cost analysis, inventory forecasting, and automated reordering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Database System Architecture</dc:title>
  <dc:subject>Restaurant Database System Architecture</dc:subject>
  <dc:creator>Kimi</dc:creator>
  <cp:lastModifiedBy>Kimi</cp:lastModifiedBy>
  <cp:revision>1</cp:revision>
  <dcterms:created xsi:type="dcterms:W3CDTF">2026-02-13T22:46:46Z</dcterms:created>
  <dcterms:modified xsi:type="dcterms:W3CDTF">2026-02-13T22:46:46Z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{"Label":"Restaurant Database System Architecture","ContentProducer":"001191110108MACG2KBH8F10000","ProduceID":"19c592c1-2d52-85a6-8000-00008824aeaf","ReservedCode1":"","ContentPropagator":"001191110108MACG2KBH8F20000","PropagateID":"19c592c1-2d52-85a6-8000-00008824aeaf","ReservedCode2":""}</vt:lpwstr>
  </property>
</Properties>
</file>